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90" r:id="rId5"/>
    <p:sldId id="259" r:id="rId6"/>
    <p:sldId id="293" r:id="rId7"/>
    <p:sldId id="287" r:id="rId8"/>
    <p:sldId id="288" r:id="rId9"/>
    <p:sldId id="289" r:id="rId10"/>
    <p:sldId id="260" r:id="rId11"/>
    <p:sldId id="285" r:id="rId12"/>
    <p:sldId id="283" r:id="rId13"/>
    <p:sldId id="286" r:id="rId14"/>
    <p:sldId id="292" r:id="rId15"/>
    <p:sldId id="284"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68" d="100"/>
          <a:sy n="68" d="100"/>
        </p:scale>
        <p:origin x="5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F4BA5-F813-4D8D-B1FC-F0CEE1D7ACA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1F3C653-3F11-47CF-A932-A9EF05A3737C}">
      <dgm:prSet/>
      <dgm:spPr/>
      <dgm:t>
        <a:bodyPr/>
        <a:lstStyle/>
        <a:p>
          <a:r>
            <a:rPr lang="en-US" b="1" dirty="0">
              <a:latin typeface="Arial" panose="020B0604020202020204" pitchFamily="34" charset="0"/>
              <a:cs typeface="Arial" panose="020B0604020202020204" pitchFamily="34" charset="0"/>
            </a:rPr>
            <a:t>1. Flag State vs Ship Owner vs Chartered fishing vessels</a:t>
          </a:r>
          <a:r>
            <a:rPr lang="en-US" dirty="0">
              <a:latin typeface="Arial" panose="020B0604020202020204" pitchFamily="34" charset="0"/>
              <a:cs typeface="Arial" panose="020B0604020202020204" pitchFamily="34" charset="0"/>
            </a:rPr>
            <a:t>	</a:t>
          </a:r>
          <a:endParaRPr lang="en-US" dirty="0"/>
        </a:p>
      </dgm:t>
    </dgm:pt>
    <dgm:pt modelId="{E7326377-8671-42BD-A11E-9C4FF84BCE51}" type="parTrans" cxnId="{51F344C7-1BB4-45B0-9369-62447EBB1FDD}">
      <dgm:prSet/>
      <dgm:spPr/>
      <dgm:t>
        <a:bodyPr/>
        <a:lstStyle/>
        <a:p>
          <a:endParaRPr lang="en-US"/>
        </a:p>
      </dgm:t>
    </dgm:pt>
    <dgm:pt modelId="{719CC92B-3647-4AE5-A8FB-D6C7CB2A1634}" type="sibTrans" cxnId="{51F344C7-1BB4-45B0-9369-62447EBB1FDD}">
      <dgm:prSet/>
      <dgm:spPr/>
      <dgm:t>
        <a:bodyPr/>
        <a:lstStyle/>
        <a:p>
          <a:endParaRPr lang="en-US"/>
        </a:p>
      </dgm:t>
    </dgm:pt>
    <dgm:pt modelId="{186E9ED4-8B26-447B-960D-3A3A3DD56520}">
      <dgm:prSet/>
      <dgm:spPr/>
      <dgm:t>
        <a:bodyPr/>
        <a:lstStyle/>
        <a:p>
          <a:r>
            <a:rPr lang="en-US" i="1">
              <a:latin typeface="Arial" panose="020B0604020202020204" pitchFamily="34" charset="0"/>
              <a:cs typeface="Arial" panose="020B0604020202020204" pitchFamily="34" charset="0"/>
            </a:rPr>
            <a:t>Governing regional and international agreement, Regional Fisheries,  MARPOL (IMO), UNLOS and MP Compliance etc.</a:t>
          </a:r>
        </a:p>
      </dgm:t>
    </dgm:pt>
    <dgm:pt modelId="{9D255C89-669F-4557-9B36-F7BA1313F429}" type="parTrans" cxnId="{D641A975-424F-4C63-8DD9-C1D8265FAA22}">
      <dgm:prSet/>
      <dgm:spPr/>
      <dgm:t>
        <a:bodyPr/>
        <a:lstStyle/>
        <a:p>
          <a:endParaRPr lang="en-US"/>
        </a:p>
      </dgm:t>
    </dgm:pt>
    <dgm:pt modelId="{C7E94357-6788-4FAA-9C96-88D8081F8B44}" type="sibTrans" cxnId="{D641A975-424F-4C63-8DD9-C1D8265FAA22}">
      <dgm:prSet/>
      <dgm:spPr/>
      <dgm:t>
        <a:bodyPr/>
        <a:lstStyle/>
        <a:p>
          <a:endParaRPr lang="en-US"/>
        </a:p>
      </dgm:t>
    </dgm:pt>
    <dgm:pt modelId="{C3676023-36C5-4678-89C8-4A3DD3EAE9EB}">
      <dgm:prSet/>
      <dgm:spPr/>
      <dgm:t>
        <a:bodyPr/>
        <a:lstStyle/>
        <a:p>
          <a:r>
            <a:rPr lang="en-US" b="1">
              <a:latin typeface="Arial" panose="020B0604020202020204" pitchFamily="34" charset="0"/>
              <a:cs typeface="Arial" panose="020B0604020202020204" pitchFamily="34" charset="0"/>
            </a:rPr>
            <a:t>2. Monitoring and Reporting of ODS (and non-ODS) use in Off-shore and On-Shore Marine Sectors </a:t>
          </a:r>
          <a:r>
            <a:rPr lang="en-US">
              <a:latin typeface="Arial" panose="020B0604020202020204" pitchFamily="34" charset="0"/>
              <a:cs typeface="Arial" panose="020B0604020202020204" pitchFamily="34" charset="0"/>
            </a:rPr>
            <a:t>– </a:t>
          </a:r>
        </a:p>
      </dgm:t>
    </dgm:pt>
    <dgm:pt modelId="{9DB90EA6-439A-4274-83B2-5D24B48DFE5B}" type="parTrans" cxnId="{582FDB62-01D8-4A85-AB93-D3330604F31B}">
      <dgm:prSet/>
      <dgm:spPr/>
      <dgm:t>
        <a:bodyPr/>
        <a:lstStyle/>
        <a:p>
          <a:endParaRPr lang="en-US"/>
        </a:p>
      </dgm:t>
    </dgm:pt>
    <dgm:pt modelId="{89B9ABD1-B6A5-4E35-834F-EE1E4148346E}" type="sibTrans" cxnId="{582FDB62-01D8-4A85-AB93-D3330604F31B}">
      <dgm:prSet/>
      <dgm:spPr/>
      <dgm:t>
        <a:bodyPr/>
        <a:lstStyle/>
        <a:p>
          <a:endParaRPr lang="en-US"/>
        </a:p>
      </dgm:t>
    </dgm:pt>
    <dgm:pt modelId="{AF3E4023-6D24-4D66-A857-FE84932ADDB9}">
      <dgm:prSet/>
      <dgm:spPr/>
      <dgm:t>
        <a:bodyPr/>
        <a:lstStyle/>
        <a:p>
          <a:r>
            <a:rPr lang="en-US" i="1">
              <a:latin typeface="Arial" panose="020B0604020202020204" pitchFamily="34" charset="0"/>
              <a:cs typeface="Arial" panose="020B0604020202020204" pitchFamily="34" charset="0"/>
            </a:rPr>
            <a:t>Legal Interpretation of “Consumption” in Marine Sectors, &amp; Data Reporting.</a:t>
          </a:r>
          <a:endParaRPr lang="en-US" b="1">
            <a:latin typeface="Arial" panose="020B0604020202020204" pitchFamily="34" charset="0"/>
            <a:cs typeface="Arial" panose="020B0604020202020204" pitchFamily="34" charset="0"/>
          </a:endParaRPr>
        </a:p>
      </dgm:t>
    </dgm:pt>
    <dgm:pt modelId="{81D6EBBA-9353-42EA-AB5C-838EE90B1221}" type="parTrans" cxnId="{CE16896C-F54C-4418-A63E-6C537FB8C3F4}">
      <dgm:prSet/>
      <dgm:spPr/>
      <dgm:t>
        <a:bodyPr/>
        <a:lstStyle/>
        <a:p>
          <a:endParaRPr lang="en-US"/>
        </a:p>
      </dgm:t>
    </dgm:pt>
    <dgm:pt modelId="{44AD6471-73DB-45C9-A2F3-F012928A8E30}" type="sibTrans" cxnId="{CE16896C-F54C-4418-A63E-6C537FB8C3F4}">
      <dgm:prSet/>
      <dgm:spPr/>
      <dgm:t>
        <a:bodyPr/>
        <a:lstStyle/>
        <a:p>
          <a:endParaRPr lang="en-US"/>
        </a:p>
      </dgm:t>
    </dgm:pt>
    <dgm:pt modelId="{F948A102-CB28-4C39-8284-B9BE280CF63C}">
      <dgm:prSet/>
      <dgm:spPr/>
      <dgm:t>
        <a:bodyPr/>
        <a:lstStyle/>
        <a:p>
          <a:r>
            <a:rPr lang="en-US" b="1" dirty="0">
              <a:latin typeface="Arial" panose="020B0604020202020204" pitchFamily="34" charset="0"/>
              <a:cs typeface="Arial" panose="020B0604020202020204" pitchFamily="34" charset="0"/>
            </a:rPr>
            <a:t>3. Service Sector Practices and Capacity Building Off- Shore and On - Shore </a:t>
          </a:r>
          <a:endParaRPr lang="en-US" dirty="0">
            <a:latin typeface="Arial" panose="020B0604020202020204" pitchFamily="34" charset="0"/>
            <a:cs typeface="Arial" panose="020B0604020202020204" pitchFamily="34" charset="0"/>
          </a:endParaRPr>
        </a:p>
      </dgm:t>
    </dgm:pt>
    <dgm:pt modelId="{F88F9300-823A-44CE-BA5C-64CBA1348F43}" type="parTrans" cxnId="{286492F7-F5A6-42B0-BE43-33AAE0C8D3EF}">
      <dgm:prSet/>
      <dgm:spPr/>
      <dgm:t>
        <a:bodyPr/>
        <a:lstStyle/>
        <a:p>
          <a:endParaRPr lang="en-US"/>
        </a:p>
      </dgm:t>
    </dgm:pt>
    <dgm:pt modelId="{D9189EAF-E232-45B4-8185-35356DBEF17F}" type="sibTrans" cxnId="{286492F7-F5A6-42B0-BE43-33AAE0C8D3EF}">
      <dgm:prSet/>
      <dgm:spPr/>
      <dgm:t>
        <a:bodyPr/>
        <a:lstStyle/>
        <a:p>
          <a:endParaRPr lang="en-US"/>
        </a:p>
      </dgm:t>
    </dgm:pt>
    <dgm:pt modelId="{8D45FB3C-6A95-4935-862B-50E65D3A5755}">
      <dgm:prSet/>
      <dgm:spPr/>
      <dgm:t>
        <a:bodyPr/>
        <a:lstStyle/>
        <a:p>
          <a:r>
            <a:rPr lang="en-US" i="1">
              <a:latin typeface="Arial" panose="020B0604020202020204" pitchFamily="34" charset="0"/>
              <a:cs typeface="Arial" panose="020B0604020202020204" pitchFamily="34" charset="0"/>
            </a:rPr>
            <a:t>Multiple nationalities, who qualifies to be trained, How can the Multilateral Fund (MLF) rules be applied ?</a:t>
          </a:r>
        </a:p>
      </dgm:t>
    </dgm:pt>
    <dgm:pt modelId="{9A35142C-8A89-441C-AD1C-5D494DF1BC58}" type="parTrans" cxnId="{9F9C311D-41D4-4FA5-AF60-4BBF96843B44}">
      <dgm:prSet/>
      <dgm:spPr/>
      <dgm:t>
        <a:bodyPr/>
        <a:lstStyle/>
        <a:p>
          <a:endParaRPr lang="en-US"/>
        </a:p>
      </dgm:t>
    </dgm:pt>
    <dgm:pt modelId="{5C4DD940-C177-4E28-BAD8-B27C8EDD5EC9}" type="sibTrans" cxnId="{9F9C311D-41D4-4FA5-AF60-4BBF96843B44}">
      <dgm:prSet/>
      <dgm:spPr/>
      <dgm:t>
        <a:bodyPr/>
        <a:lstStyle/>
        <a:p>
          <a:endParaRPr lang="en-US"/>
        </a:p>
      </dgm:t>
    </dgm:pt>
    <dgm:pt modelId="{572C2441-1882-433C-81CC-F4260191EDC2}" type="pres">
      <dgm:prSet presAssocID="{DFFF4BA5-F813-4D8D-B1FC-F0CEE1D7ACA9}" presName="Name0" presStyleCnt="0">
        <dgm:presLayoutVars>
          <dgm:dir/>
          <dgm:animLvl val="lvl"/>
          <dgm:resizeHandles val="exact"/>
        </dgm:presLayoutVars>
      </dgm:prSet>
      <dgm:spPr/>
    </dgm:pt>
    <dgm:pt modelId="{FEA29A3B-40B2-4C0D-9A0C-6D54023CC8A6}" type="pres">
      <dgm:prSet presAssocID="{51F3C653-3F11-47CF-A932-A9EF05A3737C}" presName="linNode" presStyleCnt="0"/>
      <dgm:spPr/>
    </dgm:pt>
    <dgm:pt modelId="{839A7E28-67E8-4717-8028-5364C4C554E2}" type="pres">
      <dgm:prSet presAssocID="{51F3C653-3F11-47CF-A932-A9EF05A3737C}" presName="parentText" presStyleLbl="node1" presStyleIdx="0" presStyleCnt="3">
        <dgm:presLayoutVars>
          <dgm:chMax val="1"/>
          <dgm:bulletEnabled val="1"/>
        </dgm:presLayoutVars>
      </dgm:prSet>
      <dgm:spPr/>
    </dgm:pt>
    <dgm:pt modelId="{15886BC6-9B70-40F9-B104-1527487CC847}" type="pres">
      <dgm:prSet presAssocID="{51F3C653-3F11-47CF-A932-A9EF05A3737C}" presName="descendantText" presStyleLbl="alignAccFollowNode1" presStyleIdx="0" presStyleCnt="3">
        <dgm:presLayoutVars>
          <dgm:bulletEnabled val="1"/>
        </dgm:presLayoutVars>
      </dgm:prSet>
      <dgm:spPr/>
    </dgm:pt>
    <dgm:pt modelId="{8C40C500-9267-45FB-B6D3-F1D93C9291E9}" type="pres">
      <dgm:prSet presAssocID="{719CC92B-3647-4AE5-A8FB-D6C7CB2A1634}" presName="sp" presStyleCnt="0"/>
      <dgm:spPr/>
    </dgm:pt>
    <dgm:pt modelId="{85DBA093-52AA-47C3-95D4-0B79613A44E7}" type="pres">
      <dgm:prSet presAssocID="{C3676023-36C5-4678-89C8-4A3DD3EAE9EB}" presName="linNode" presStyleCnt="0"/>
      <dgm:spPr/>
    </dgm:pt>
    <dgm:pt modelId="{275C68E1-193D-420F-BFAD-0F67ED60D901}" type="pres">
      <dgm:prSet presAssocID="{C3676023-36C5-4678-89C8-4A3DD3EAE9EB}" presName="parentText" presStyleLbl="node1" presStyleIdx="1" presStyleCnt="3">
        <dgm:presLayoutVars>
          <dgm:chMax val="1"/>
          <dgm:bulletEnabled val="1"/>
        </dgm:presLayoutVars>
      </dgm:prSet>
      <dgm:spPr/>
    </dgm:pt>
    <dgm:pt modelId="{0A3D0961-364D-4C7D-8A66-3E5F870FC03F}" type="pres">
      <dgm:prSet presAssocID="{C3676023-36C5-4678-89C8-4A3DD3EAE9EB}" presName="descendantText" presStyleLbl="alignAccFollowNode1" presStyleIdx="1" presStyleCnt="3">
        <dgm:presLayoutVars>
          <dgm:bulletEnabled val="1"/>
        </dgm:presLayoutVars>
      </dgm:prSet>
      <dgm:spPr/>
    </dgm:pt>
    <dgm:pt modelId="{96B63555-88DB-4E1D-919B-48401FBA0CCA}" type="pres">
      <dgm:prSet presAssocID="{89B9ABD1-B6A5-4E35-834F-EE1E4148346E}" presName="sp" presStyleCnt="0"/>
      <dgm:spPr/>
    </dgm:pt>
    <dgm:pt modelId="{B6176A71-10F7-42E7-95AB-005CE6104561}" type="pres">
      <dgm:prSet presAssocID="{F948A102-CB28-4C39-8284-B9BE280CF63C}" presName="linNode" presStyleCnt="0"/>
      <dgm:spPr/>
    </dgm:pt>
    <dgm:pt modelId="{0183CEDB-7476-4DD3-95C5-99A20CA3BD83}" type="pres">
      <dgm:prSet presAssocID="{F948A102-CB28-4C39-8284-B9BE280CF63C}" presName="parentText" presStyleLbl="node1" presStyleIdx="2" presStyleCnt="3">
        <dgm:presLayoutVars>
          <dgm:chMax val="1"/>
          <dgm:bulletEnabled val="1"/>
        </dgm:presLayoutVars>
      </dgm:prSet>
      <dgm:spPr/>
    </dgm:pt>
    <dgm:pt modelId="{FDE812DC-081E-4F85-9316-A218F8146BE1}" type="pres">
      <dgm:prSet presAssocID="{F948A102-CB28-4C39-8284-B9BE280CF63C}" presName="descendantText" presStyleLbl="alignAccFollowNode1" presStyleIdx="2" presStyleCnt="3">
        <dgm:presLayoutVars>
          <dgm:bulletEnabled val="1"/>
        </dgm:presLayoutVars>
      </dgm:prSet>
      <dgm:spPr/>
    </dgm:pt>
  </dgm:ptLst>
  <dgm:cxnLst>
    <dgm:cxn modelId="{9F9C311D-41D4-4FA5-AF60-4BBF96843B44}" srcId="{F948A102-CB28-4C39-8284-B9BE280CF63C}" destId="{8D45FB3C-6A95-4935-862B-50E65D3A5755}" srcOrd="0" destOrd="0" parTransId="{9A35142C-8A89-441C-AD1C-5D494DF1BC58}" sibTransId="{5C4DD940-C177-4E28-BAD8-B27C8EDD5EC9}"/>
    <dgm:cxn modelId="{8E938E1E-2801-4A4C-8163-90D3ADCDB9C9}" type="presOf" srcId="{DFFF4BA5-F813-4D8D-B1FC-F0CEE1D7ACA9}" destId="{572C2441-1882-433C-81CC-F4260191EDC2}" srcOrd="0" destOrd="0" presId="urn:microsoft.com/office/officeart/2005/8/layout/vList5"/>
    <dgm:cxn modelId="{2F16365C-2467-4D06-8B08-8C122764E1CD}" type="presOf" srcId="{F948A102-CB28-4C39-8284-B9BE280CF63C}" destId="{0183CEDB-7476-4DD3-95C5-99A20CA3BD83}" srcOrd="0" destOrd="0" presId="urn:microsoft.com/office/officeart/2005/8/layout/vList5"/>
    <dgm:cxn modelId="{5CC9BD61-3ACC-472D-AE34-03835F282409}" type="presOf" srcId="{8D45FB3C-6A95-4935-862B-50E65D3A5755}" destId="{FDE812DC-081E-4F85-9316-A218F8146BE1}" srcOrd="0" destOrd="0" presId="urn:microsoft.com/office/officeart/2005/8/layout/vList5"/>
    <dgm:cxn modelId="{582FDB62-01D8-4A85-AB93-D3330604F31B}" srcId="{DFFF4BA5-F813-4D8D-B1FC-F0CEE1D7ACA9}" destId="{C3676023-36C5-4678-89C8-4A3DD3EAE9EB}" srcOrd="1" destOrd="0" parTransId="{9DB90EA6-439A-4274-83B2-5D24B48DFE5B}" sibTransId="{89B9ABD1-B6A5-4E35-834F-EE1E4148346E}"/>
    <dgm:cxn modelId="{27794443-9E4C-4B18-9A3C-014A9F46506A}" type="presOf" srcId="{C3676023-36C5-4678-89C8-4A3DD3EAE9EB}" destId="{275C68E1-193D-420F-BFAD-0F67ED60D901}" srcOrd="0" destOrd="0" presId="urn:microsoft.com/office/officeart/2005/8/layout/vList5"/>
    <dgm:cxn modelId="{CE16896C-F54C-4418-A63E-6C537FB8C3F4}" srcId="{C3676023-36C5-4678-89C8-4A3DD3EAE9EB}" destId="{AF3E4023-6D24-4D66-A857-FE84932ADDB9}" srcOrd="0" destOrd="0" parTransId="{81D6EBBA-9353-42EA-AB5C-838EE90B1221}" sibTransId="{44AD6471-73DB-45C9-A2F3-F012928A8E30}"/>
    <dgm:cxn modelId="{19D17F71-C61E-4D96-AA37-31C7177E280C}" type="presOf" srcId="{AF3E4023-6D24-4D66-A857-FE84932ADDB9}" destId="{0A3D0961-364D-4C7D-8A66-3E5F870FC03F}" srcOrd="0" destOrd="0" presId="urn:microsoft.com/office/officeart/2005/8/layout/vList5"/>
    <dgm:cxn modelId="{CA344052-D341-46D8-9DC0-42CF2D7E5C29}" type="presOf" srcId="{186E9ED4-8B26-447B-960D-3A3A3DD56520}" destId="{15886BC6-9B70-40F9-B104-1527487CC847}" srcOrd="0" destOrd="0" presId="urn:microsoft.com/office/officeart/2005/8/layout/vList5"/>
    <dgm:cxn modelId="{D641A975-424F-4C63-8DD9-C1D8265FAA22}" srcId="{51F3C653-3F11-47CF-A932-A9EF05A3737C}" destId="{186E9ED4-8B26-447B-960D-3A3A3DD56520}" srcOrd="0" destOrd="0" parTransId="{9D255C89-669F-4557-9B36-F7BA1313F429}" sibTransId="{C7E94357-6788-4FAA-9C96-88D8081F8B44}"/>
    <dgm:cxn modelId="{9089D45A-464C-4706-B8A7-FEA9683CC2CC}" type="presOf" srcId="{51F3C653-3F11-47CF-A932-A9EF05A3737C}" destId="{839A7E28-67E8-4717-8028-5364C4C554E2}" srcOrd="0" destOrd="0" presId="urn:microsoft.com/office/officeart/2005/8/layout/vList5"/>
    <dgm:cxn modelId="{51F344C7-1BB4-45B0-9369-62447EBB1FDD}" srcId="{DFFF4BA5-F813-4D8D-B1FC-F0CEE1D7ACA9}" destId="{51F3C653-3F11-47CF-A932-A9EF05A3737C}" srcOrd="0" destOrd="0" parTransId="{E7326377-8671-42BD-A11E-9C4FF84BCE51}" sibTransId="{719CC92B-3647-4AE5-A8FB-D6C7CB2A1634}"/>
    <dgm:cxn modelId="{286492F7-F5A6-42B0-BE43-33AAE0C8D3EF}" srcId="{DFFF4BA5-F813-4D8D-B1FC-F0CEE1D7ACA9}" destId="{F948A102-CB28-4C39-8284-B9BE280CF63C}" srcOrd="2" destOrd="0" parTransId="{F88F9300-823A-44CE-BA5C-64CBA1348F43}" sibTransId="{D9189EAF-E232-45B4-8185-35356DBEF17F}"/>
    <dgm:cxn modelId="{D50D5733-DAD2-491E-B43F-61570CFE9F7F}" type="presParOf" srcId="{572C2441-1882-433C-81CC-F4260191EDC2}" destId="{FEA29A3B-40B2-4C0D-9A0C-6D54023CC8A6}" srcOrd="0" destOrd="0" presId="urn:microsoft.com/office/officeart/2005/8/layout/vList5"/>
    <dgm:cxn modelId="{E75E4203-D3B4-44A1-BFD2-2B1CD2BD157F}" type="presParOf" srcId="{FEA29A3B-40B2-4C0D-9A0C-6D54023CC8A6}" destId="{839A7E28-67E8-4717-8028-5364C4C554E2}" srcOrd="0" destOrd="0" presId="urn:microsoft.com/office/officeart/2005/8/layout/vList5"/>
    <dgm:cxn modelId="{A1FA40F6-C77A-43D7-A67B-F91AA7010251}" type="presParOf" srcId="{FEA29A3B-40B2-4C0D-9A0C-6D54023CC8A6}" destId="{15886BC6-9B70-40F9-B104-1527487CC847}" srcOrd="1" destOrd="0" presId="urn:microsoft.com/office/officeart/2005/8/layout/vList5"/>
    <dgm:cxn modelId="{6363D65C-C1DC-431D-8010-EAD2957BA818}" type="presParOf" srcId="{572C2441-1882-433C-81CC-F4260191EDC2}" destId="{8C40C500-9267-45FB-B6D3-F1D93C9291E9}" srcOrd="1" destOrd="0" presId="urn:microsoft.com/office/officeart/2005/8/layout/vList5"/>
    <dgm:cxn modelId="{54680EE2-8A4D-4F03-AEC2-7F980B6D12E4}" type="presParOf" srcId="{572C2441-1882-433C-81CC-F4260191EDC2}" destId="{85DBA093-52AA-47C3-95D4-0B79613A44E7}" srcOrd="2" destOrd="0" presId="urn:microsoft.com/office/officeart/2005/8/layout/vList5"/>
    <dgm:cxn modelId="{E5872C0E-2A70-4855-B23D-D32F87BF42A1}" type="presParOf" srcId="{85DBA093-52AA-47C3-95D4-0B79613A44E7}" destId="{275C68E1-193D-420F-BFAD-0F67ED60D901}" srcOrd="0" destOrd="0" presId="urn:microsoft.com/office/officeart/2005/8/layout/vList5"/>
    <dgm:cxn modelId="{6FE3735C-869E-42AC-8A0B-CAB1ECA68807}" type="presParOf" srcId="{85DBA093-52AA-47C3-95D4-0B79613A44E7}" destId="{0A3D0961-364D-4C7D-8A66-3E5F870FC03F}" srcOrd="1" destOrd="0" presId="urn:microsoft.com/office/officeart/2005/8/layout/vList5"/>
    <dgm:cxn modelId="{6362D30F-C9D9-469A-9EB1-1B257C4FEC42}" type="presParOf" srcId="{572C2441-1882-433C-81CC-F4260191EDC2}" destId="{96B63555-88DB-4E1D-919B-48401FBA0CCA}" srcOrd="3" destOrd="0" presId="urn:microsoft.com/office/officeart/2005/8/layout/vList5"/>
    <dgm:cxn modelId="{4FFBFB87-C6C6-466A-91F5-BA93AA368330}" type="presParOf" srcId="{572C2441-1882-433C-81CC-F4260191EDC2}" destId="{B6176A71-10F7-42E7-95AB-005CE6104561}" srcOrd="4" destOrd="0" presId="urn:microsoft.com/office/officeart/2005/8/layout/vList5"/>
    <dgm:cxn modelId="{482C8FDA-D57F-44EC-900A-8A9D06BCAE52}" type="presParOf" srcId="{B6176A71-10F7-42E7-95AB-005CE6104561}" destId="{0183CEDB-7476-4DD3-95C5-99A20CA3BD83}" srcOrd="0" destOrd="0" presId="urn:microsoft.com/office/officeart/2005/8/layout/vList5"/>
    <dgm:cxn modelId="{56835BB1-7E2E-45B5-B4F5-613F4FE62925}" type="presParOf" srcId="{B6176A71-10F7-42E7-95AB-005CE6104561}" destId="{FDE812DC-081E-4F85-9316-A218F8146B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F4BA5-F813-4D8D-B1FC-F0CEE1D7AC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1F3C653-3F11-47CF-A932-A9EF05A3737C}">
      <dgm:prSet/>
      <dgm:spPr/>
      <dgm:t>
        <a:bodyPr/>
        <a:lstStyle/>
        <a:p>
          <a:r>
            <a:rPr lang="en-US"/>
            <a:t>4. Technologies for upgrade of  Ships </a:t>
          </a:r>
        </a:p>
      </dgm:t>
    </dgm:pt>
    <dgm:pt modelId="{E7326377-8671-42BD-A11E-9C4FF84BCE51}" type="parTrans" cxnId="{51F344C7-1BB4-45B0-9369-62447EBB1FDD}">
      <dgm:prSet/>
      <dgm:spPr/>
      <dgm:t>
        <a:bodyPr/>
        <a:lstStyle/>
        <a:p>
          <a:endParaRPr lang="en-US"/>
        </a:p>
      </dgm:t>
    </dgm:pt>
    <dgm:pt modelId="{719CC92B-3647-4AE5-A8FB-D6C7CB2A1634}" type="sibTrans" cxnId="{51F344C7-1BB4-45B0-9369-62447EBB1FDD}">
      <dgm:prSet/>
      <dgm:spPr/>
      <dgm:t>
        <a:bodyPr/>
        <a:lstStyle/>
        <a:p>
          <a:endParaRPr lang="en-US"/>
        </a:p>
      </dgm:t>
    </dgm:pt>
    <dgm:pt modelId="{883B939F-1CF2-4D5D-950B-055AB1F72C32}">
      <dgm:prSet/>
      <dgm:spPr/>
      <dgm:t>
        <a:bodyPr/>
        <a:lstStyle/>
        <a:p>
          <a:r>
            <a:rPr lang="en-US"/>
            <a:t>Who pays for upgrades is legally responsible?</a:t>
          </a:r>
        </a:p>
      </dgm:t>
    </dgm:pt>
    <dgm:pt modelId="{52EF30D8-B14C-466A-8AD8-903FD01D0DE4}" type="parTrans" cxnId="{FA95ED0F-B91D-4EF0-818A-4BB2A4808A6E}">
      <dgm:prSet/>
      <dgm:spPr/>
      <dgm:t>
        <a:bodyPr/>
        <a:lstStyle/>
        <a:p>
          <a:endParaRPr lang="en-US"/>
        </a:p>
      </dgm:t>
    </dgm:pt>
    <dgm:pt modelId="{D69D6DC5-FD4D-496C-B608-729F0999C6C5}" type="sibTrans" cxnId="{FA95ED0F-B91D-4EF0-818A-4BB2A4808A6E}">
      <dgm:prSet/>
      <dgm:spPr/>
      <dgm:t>
        <a:bodyPr/>
        <a:lstStyle/>
        <a:p>
          <a:endParaRPr lang="en-US"/>
        </a:p>
      </dgm:t>
    </dgm:pt>
    <dgm:pt modelId="{4D1C5E6B-1817-43B2-82E6-52D67CC83E26}">
      <dgm:prSet/>
      <dgm:spPr/>
      <dgm:t>
        <a:bodyPr/>
        <a:lstStyle/>
        <a:p>
          <a:r>
            <a:rPr lang="en-US"/>
            <a:t>5. Reefer Containers </a:t>
          </a:r>
        </a:p>
      </dgm:t>
    </dgm:pt>
    <dgm:pt modelId="{FB001305-95D1-4C17-A247-49BD00DE894E}" type="parTrans" cxnId="{EC4EE250-2B8D-4F21-A00C-B46C648D1BD6}">
      <dgm:prSet/>
      <dgm:spPr/>
      <dgm:t>
        <a:bodyPr/>
        <a:lstStyle/>
        <a:p>
          <a:endParaRPr lang="en-US"/>
        </a:p>
      </dgm:t>
    </dgm:pt>
    <dgm:pt modelId="{4BD74AB3-FA1D-467A-9E97-CDCD3316115F}" type="sibTrans" cxnId="{EC4EE250-2B8D-4F21-A00C-B46C648D1BD6}">
      <dgm:prSet/>
      <dgm:spPr/>
      <dgm:t>
        <a:bodyPr/>
        <a:lstStyle/>
        <a:p>
          <a:endParaRPr lang="en-US"/>
        </a:p>
      </dgm:t>
    </dgm:pt>
    <dgm:pt modelId="{6CFBBFEB-8A02-4FF6-A05F-E0FDBA39D374}">
      <dgm:prSet/>
      <dgm:spPr/>
      <dgm:t>
        <a:bodyPr/>
        <a:lstStyle/>
        <a:p>
          <a:r>
            <a:rPr lang="en-US"/>
            <a:t>The Low Hanging Fruit- Possible for HFC Phase-down </a:t>
          </a:r>
        </a:p>
      </dgm:t>
    </dgm:pt>
    <dgm:pt modelId="{9A82A683-72F5-40CA-AD64-79DEB545AF71}" type="parTrans" cxnId="{95BD5681-9CEE-4799-9EFB-C639B7A96337}">
      <dgm:prSet/>
      <dgm:spPr/>
      <dgm:t>
        <a:bodyPr/>
        <a:lstStyle/>
        <a:p>
          <a:endParaRPr lang="en-US"/>
        </a:p>
      </dgm:t>
    </dgm:pt>
    <dgm:pt modelId="{302237A1-C41E-481A-BE9F-8AE780DC41D8}" type="sibTrans" cxnId="{95BD5681-9CEE-4799-9EFB-C639B7A96337}">
      <dgm:prSet/>
      <dgm:spPr/>
      <dgm:t>
        <a:bodyPr/>
        <a:lstStyle/>
        <a:p>
          <a:endParaRPr lang="en-US"/>
        </a:p>
      </dgm:t>
    </dgm:pt>
    <dgm:pt modelId="{75843A90-19BA-41F7-873F-CAF656598980}">
      <dgm:prSet/>
      <dgm:spPr/>
      <dgm:t>
        <a:bodyPr/>
        <a:lstStyle/>
        <a:p>
          <a:r>
            <a:rPr lang="en-US" dirty="0"/>
            <a:t>6. Implications of Kigali Amendment </a:t>
          </a:r>
        </a:p>
      </dgm:t>
    </dgm:pt>
    <dgm:pt modelId="{5C33E8B4-1500-4A45-A6FB-F73FC30A3FB2}" type="parTrans" cxnId="{4C983F9C-B9B6-43D0-80A1-68B03A9CFA9A}">
      <dgm:prSet/>
      <dgm:spPr/>
      <dgm:t>
        <a:bodyPr/>
        <a:lstStyle/>
        <a:p>
          <a:endParaRPr lang="en-US"/>
        </a:p>
      </dgm:t>
    </dgm:pt>
    <dgm:pt modelId="{29B97377-91E1-40D5-BE00-7C8999867215}" type="sibTrans" cxnId="{4C983F9C-B9B6-43D0-80A1-68B03A9CFA9A}">
      <dgm:prSet/>
      <dgm:spPr/>
      <dgm:t>
        <a:bodyPr/>
        <a:lstStyle/>
        <a:p>
          <a:endParaRPr lang="en-US"/>
        </a:p>
      </dgm:t>
    </dgm:pt>
    <dgm:pt modelId="{1B36C510-3D62-4F4D-8B45-B1271BB01AC9}">
      <dgm:prSet/>
      <dgm:spPr/>
      <dgm:t>
        <a:bodyPr/>
        <a:lstStyle/>
        <a:p>
          <a:r>
            <a:rPr lang="en-US" dirty="0"/>
            <a:t>Fleets with refrigerated systems (built in)  would need to move to low GWP. (need to address old vessels and NOU providing advise to decision makers  on procurement processes for new vessels)</a:t>
          </a:r>
        </a:p>
      </dgm:t>
    </dgm:pt>
    <dgm:pt modelId="{869402FC-2C99-4E6B-8D9F-33DDE1040132}" type="parTrans" cxnId="{59B368A9-DFD1-45BC-9FF1-D51E6E9B440D}">
      <dgm:prSet/>
      <dgm:spPr/>
      <dgm:t>
        <a:bodyPr/>
        <a:lstStyle/>
        <a:p>
          <a:endParaRPr lang="en-US"/>
        </a:p>
      </dgm:t>
    </dgm:pt>
    <dgm:pt modelId="{2A2F3A44-6285-4988-9F26-7F59C6075331}" type="sibTrans" cxnId="{59B368A9-DFD1-45BC-9FF1-D51E6E9B440D}">
      <dgm:prSet/>
      <dgm:spPr/>
      <dgm:t>
        <a:bodyPr/>
        <a:lstStyle/>
        <a:p>
          <a:endParaRPr lang="en-US"/>
        </a:p>
      </dgm:t>
    </dgm:pt>
    <dgm:pt modelId="{27C450B3-D307-4F0E-8F69-029154648D15}" type="pres">
      <dgm:prSet presAssocID="{DFFF4BA5-F813-4D8D-B1FC-F0CEE1D7ACA9}" presName="linear" presStyleCnt="0">
        <dgm:presLayoutVars>
          <dgm:animLvl val="lvl"/>
          <dgm:resizeHandles val="exact"/>
        </dgm:presLayoutVars>
      </dgm:prSet>
      <dgm:spPr/>
    </dgm:pt>
    <dgm:pt modelId="{44485AA2-7916-4CA0-9E89-C442F98F81FA}" type="pres">
      <dgm:prSet presAssocID="{51F3C653-3F11-47CF-A932-A9EF05A3737C}" presName="parentText" presStyleLbl="node1" presStyleIdx="0" presStyleCnt="3">
        <dgm:presLayoutVars>
          <dgm:chMax val="0"/>
          <dgm:bulletEnabled val="1"/>
        </dgm:presLayoutVars>
      </dgm:prSet>
      <dgm:spPr/>
    </dgm:pt>
    <dgm:pt modelId="{DD674DDA-AE90-4A21-88D5-E334C64C438F}" type="pres">
      <dgm:prSet presAssocID="{51F3C653-3F11-47CF-A932-A9EF05A3737C}" presName="childText" presStyleLbl="revTx" presStyleIdx="0" presStyleCnt="3">
        <dgm:presLayoutVars>
          <dgm:bulletEnabled val="1"/>
        </dgm:presLayoutVars>
      </dgm:prSet>
      <dgm:spPr/>
    </dgm:pt>
    <dgm:pt modelId="{7C80175F-14F4-44DD-A2FE-7C855A8C35BD}" type="pres">
      <dgm:prSet presAssocID="{4D1C5E6B-1817-43B2-82E6-52D67CC83E26}" presName="parentText" presStyleLbl="node1" presStyleIdx="1" presStyleCnt="3">
        <dgm:presLayoutVars>
          <dgm:chMax val="0"/>
          <dgm:bulletEnabled val="1"/>
        </dgm:presLayoutVars>
      </dgm:prSet>
      <dgm:spPr/>
    </dgm:pt>
    <dgm:pt modelId="{E04F51E5-A2E3-47BE-A4EB-AAC9CE9AB646}" type="pres">
      <dgm:prSet presAssocID="{4D1C5E6B-1817-43B2-82E6-52D67CC83E26}" presName="childText" presStyleLbl="revTx" presStyleIdx="1" presStyleCnt="3">
        <dgm:presLayoutVars>
          <dgm:bulletEnabled val="1"/>
        </dgm:presLayoutVars>
      </dgm:prSet>
      <dgm:spPr/>
    </dgm:pt>
    <dgm:pt modelId="{977AB251-6BA6-4F7E-9A2F-3DDB6B70585F}" type="pres">
      <dgm:prSet presAssocID="{75843A90-19BA-41F7-873F-CAF656598980}" presName="parentText" presStyleLbl="node1" presStyleIdx="2" presStyleCnt="3">
        <dgm:presLayoutVars>
          <dgm:chMax val="0"/>
          <dgm:bulletEnabled val="1"/>
        </dgm:presLayoutVars>
      </dgm:prSet>
      <dgm:spPr/>
    </dgm:pt>
    <dgm:pt modelId="{8812599A-6EAC-4A18-B40B-BFA3AE9D49AC}" type="pres">
      <dgm:prSet presAssocID="{75843A90-19BA-41F7-873F-CAF656598980}" presName="childText" presStyleLbl="revTx" presStyleIdx="2" presStyleCnt="3">
        <dgm:presLayoutVars>
          <dgm:bulletEnabled val="1"/>
        </dgm:presLayoutVars>
      </dgm:prSet>
      <dgm:spPr/>
    </dgm:pt>
  </dgm:ptLst>
  <dgm:cxnLst>
    <dgm:cxn modelId="{FA95ED0F-B91D-4EF0-818A-4BB2A4808A6E}" srcId="{51F3C653-3F11-47CF-A932-A9EF05A3737C}" destId="{883B939F-1CF2-4D5D-950B-055AB1F72C32}" srcOrd="0" destOrd="0" parTransId="{52EF30D8-B14C-466A-8AD8-903FD01D0DE4}" sibTransId="{D69D6DC5-FD4D-496C-B608-729F0999C6C5}"/>
    <dgm:cxn modelId="{0180765E-FB36-492E-969A-7FDA90537CF2}" type="presOf" srcId="{6CFBBFEB-8A02-4FF6-A05F-E0FDBA39D374}" destId="{E04F51E5-A2E3-47BE-A4EB-AAC9CE9AB646}" srcOrd="0" destOrd="0" presId="urn:microsoft.com/office/officeart/2005/8/layout/vList2"/>
    <dgm:cxn modelId="{D0A64760-EC0E-48FB-8E5B-C6CBDDE08261}" type="presOf" srcId="{1B36C510-3D62-4F4D-8B45-B1271BB01AC9}" destId="{8812599A-6EAC-4A18-B40B-BFA3AE9D49AC}" srcOrd="0" destOrd="0" presId="urn:microsoft.com/office/officeart/2005/8/layout/vList2"/>
    <dgm:cxn modelId="{EC4EE250-2B8D-4F21-A00C-B46C648D1BD6}" srcId="{DFFF4BA5-F813-4D8D-B1FC-F0CEE1D7ACA9}" destId="{4D1C5E6B-1817-43B2-82E6-52D67CC83E26}" srcOrd="1" destOrd="0" parTransId="{FB001305-95D1-4C17-A247-49BD00DE894E}" sibTransId="{4BD74AB3-FA1D-467A-9E97-CDCD3316115F}"/>
    <dgm:cxn modelId="{9DFD1178-8D87-45F5-997A-B4B1C938D7E4}" type="presOf" srcId="{51F3C653-3F11-47CF-A932-A9EF05A3737C}" destId="{44485AA2-7916-4CA0-9E89-C442F98F81FA}" srcOrd="0" destOrd="0" presId="urn:microsoft.com/office/officeart/2005/8/layout/vList2"/>
    <dgm:cxn modelId="{A965B47A-3BCA-4DA6-BD4C-4261C20EE18D}" type="presOf" srcId="{75843A90-19BA-41F7-873F-CAF656598980}" destId="{977AB251-6BA6-4F7E-9A2F-3DDB6B70585F}" srcOrd="0" destOrd="0" presId="urn:microsoft.com/office/officeart/2005/8/layout/vList2"/>
    <dgm:cxn modelId="{95BD5681-9CEE-4799-9EFB-C639B7A96337}" srcId="{4D1C5E6B-1817-43B2-82E6-52D67CC83E26}" destId="{6CFBBFEB-8A02-4FF6-A05F-E0FDBA39D374}" srcOrd="0" destOrd="0" parTransId="{9A82A683-72F5-40CA-AD64-79DEB545AF71}" sibTransId="{302237A1-C41E-481A-BE9F-8AE780DC41D8}"/>
    <dgm:cxn modelId="{4C983F9C-B9B6-43D0-80A1-68B03A9CFA9A}" srcId="{DFFF4BA5-F813-4D8D-B1FC-F0CEE1D7ACA9}" destId="{75843A90-19BA-41F7-873F-CAF656598980}" srcOrd="2" destOrd="0" parTransId="{5C33E8B4-1500-4A45-A6FB-F73FC30A3FB2}" sibTransId="{29B97377-91E1-40D5-BE00-7C8999867215}"/>
    <dgm:cxn modelId="{59B368A9-DFD1-45BC-9FF1-D51E6E9B440D}" srcId="{75843A90-19BA-41F7-873F-CAF656598980}" destId="{1B36C510-3D62-4F4D-8B45-B1271BB01AC9}" srcOrd="0" destOrd="0" parTransId="{869402FC-2C99-4E6B-8D9F-33DDE1040132}" sibTransId="{2A2F3A44-6285-4988-9F26-7F59C6075331}"/>
    <dgm:cxn modelId="{BC68BBBC-E035-43FF-8BDA-8EDE61414110}" type="presOf" srcId="{DFFF4BA5-F813-4D8D-B1FC-F0CEE1D7ACA9}" destId="{27C450B3-D307-4F0E-8F69-029154648D15}" srcOrd="0" destOrd="0" presId="urn:microsoft.com/office/officeart/2005/8/layout/vList2"/>
    <dgm:cxn modelId="{51F344C7-1BB4-45B0-9369-62447EBB1FDD}" srcId="{DFFF4BA5-F813-4D8D-B1FC-F0CEE1D7ACA9}" destId="{51F3C653-3F11-47CF-A932-A9EF05A3737C}" srcOrd="0" destOrd="0" parTransId="{E7326377-8671-42BD-A11E-9C4FF84BCE51}" sibTransId="{719CC92B-3647-4AE5-A8FB-D6C7CB2A1634}"/>
    <dgm:cxn modelId="{7177A5D2-4B83-4FFC-B18A-610D90089C94}" type="presOf" srcId="{4D1C5E6B-1817-43B2-82E6-52D67CC83E26}" destId="{7C80175F-14F4-44DD-A2FE-7C855A8C35BD}" srcOrd="0" destOrd="0" presId="urn:microsoft.com/office/officeart/2005/8/layout/vList2"/>
    <dgm:cxn modelId="{D8E567DE-9A8F-4814-A041-1203B4CC0B0A}" type="presOf" srcId="{883B939F-1CF2-4D5D-950B-055AB1F72C32}" destId="{DD674DDA-AE90-4A21-88D5-E334C64C438F}" srcOrd="0" destOrd="0" presId="urn:microsoft.com/office/officeart/2005/8/layout/vList2"/>
    <dgm:cxn modelId="{765F3A73-A0AA-483C-82A4-C884368984DF}" type="presParOf" srcId="{27C450B3-D307-4F0E-8F69-029154648D15}" destId="{44485AA2-7916-4CA0-9E89-C442F98F81FA}" srcOrd="0" destOrd="0" presId="urn:microsoft.com/office/officeart/2005/8/layout/vList2"/>
    <dgm:cxn modelId="{2D9BE7D3-CBB0-424B-9BB6-821C3705AB95}" type="presParOf" srcId="{27C450B3-D307-4F0E-8F69-029154648D15}" destId="{DD674DDA-AE90-4A21-88D5-E334C64C438F}" srcOrd="1" destOrd="0" presId="urn:microsoft.com/office/officeart/2005/8/layout/vList2"/>
    <dgm:cxn modelId="{5156C528-1F6A-47B1-B0B7-B831387F2B91}" type="presParOf" srcId="{27C450B3-D307-4F0E-8F69-029154648D15}" destId="{7C80175F-14F4-44DD-A2FE-7C855A8C35BD}" srcOrd="2" destOrd="0" presId="urn:microsoft.com/office/officeart/2005/8/layout/vList2"/>
    <dgm:cxn modelId="{2789B15F-F5F1-4BB2-9D2B-2E0297E24751}" type="presParOf" srcId="{27C450B3-D307-4F0E-8F69-029154648D15}" destId="{E04F51E5-A2E3-47BE-A4EB-AAC9CE9AB646}" srcOrd="3" destOrd="0" presId="urn:microsoft.com/office/officeart/2005/8/layout/vList2"/>
    <dgm:cxn modelId="{B25801F0-8912-4847-9ACE-37F8AB9F490A}" type="presParOf" srcId="{27C450B3-D307-4F0E-8F69-029154648D15}" destId="{977AB251-6BA6-4F7E-9A2F-3DDB6B70585F}" srcOrd="4" destOrd="0" presId="urn:microsoft.com/office/officeart/2005/8/layout/vList2"/>
    <dgm:cxn modelId="{A10C762F-CBCB-41BB-8FF3-4CD20D305930}" type="presParOf" srcId="{27C450B3-D307-4F0E-8F69-029154648D15}" destId="{8812599A-6EAC-4A18-B40B-BFA3AE9D49A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EBE45-6843-446F-8177-CF236ABECD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8A5267-2BB0-4DCA-ACC8-E513C21D1BD4}">
      <dgm:prSet/>
      <dgm:spPr/>
      <dgm:t>
        <a:bodyPr/>
        <a:lstStyle/>
        <a:p>
          <a:r>
            <a:rPr lang="en-US" dirty="0"/>
            <a:t>1958 High Seas Convention</a:t>
          </a:r>
          <a:br>
            <a:rPr lang="en-US" dirty="0"/>
          </a:br>
          <a:r>
            <a:rPr lang="en-US" dirty="0"/>
            <a:t>(HSC) – Flag State duties and responsibilities </a:t>
          </a:r>
        </a:p>
      </dgm:t>
    </dgm:pt>
    <dgm:pt modelId="{EEE16A5D-C7BC-43E8-9943-7A45F4D1EB0B}" type="parTrans" cxnId="{12A2A1DE-1560-4171-90AC-14776DF20D6F}">
      <dgm:prSet/>
      <dgm:spPr/>
      <dgm:t>
        <a:bodyPr/>
        <a:lstStyle/>
        <a:p>
          <a:endParaRPr lang="en-US"/>
        </a:p>
      </dgm:t>
    </dgm:pt>
    <dgm:pt modelId="{7EC8E7A0-B3FD-4C2C-82F8-E6D35BBA4516}" type="sibTrans" cxnId="{12A2A1DE-1560-4171-90AC-14776DF20D6F}">
      <dgm:prSet/>
      <dgm:spPr/>
      <dgm:t>
        <a:bodyPr/>
        <a:lstStyle/>
        <a:p>
          <a:endParaRPr lang="en-US"/>
        </a:p>
      </dgm:t>
    </dgm:pt>
    <dgm:pt modelId="{E020F52E-AB13-4611-A320-5F8E0FB1510A}">
      <dgm:prSet/>
      <dgm:spPr/>
      <dgm:t>
        <a:bodyPr/>
        <a:lstStyle/>
        <a:p>
          <a:r>
            <a:rPr lang="en-US"/>
            <a:t>1973 International Convention for</a:t>
          </a:r>
          <a:br>
            <a:rPr lang="en-US"/>
          </a:br>
          <a:r>
            <a:rPr lang="en-US"/>
            <a:t>the Prevention of Marine Pollution from Ships,</a:t>
          </a:r>
          <a:br>
            <a:rPr lang="en-US"/>
          </a:br>
          <a:r>
            <a:rPr lang="en-US"/>
            <a:t>modified by the 1978 Protocol (MARPOL 73/78)</a:t>
          </a:r>
          <a:br>
            <a:rPr lang="en-US"/>
          </a:br>
          <a:r>
            <a:rPr lang="en-US"/>
            <a:t>and the 1982 United Nations Convention on</a:t>
          </a:r>
          <a:br>
            <a:rPr lang="en-US"/>
          </a:br>
          <a:r>
            <a:rPr lang="en-US"/>
            <a:t>the Law of the Seas (UNCLOS). </a:t>
          </a:r>
        </a:p>
      </dgm:t>
    </dgm:pt>
    <dgm:pt modelId="{43B7D513-D724-4865-80FC-421B111BDF7D}" type="parTrans" cxnId="{6330D9B1-C2BC-430E-8719-0B7E3A227CFE}">
      <dgm:prSet/>
      <dgm:spPr/>
      <dgm:t>
        <a:bodyPr/>
        <a:lstStyle/>
        <a:p>
          <a:endParaRPr lang="en-US"/>
        </a:p>
      </dgm:t>
    </dgm:pt>
    <dgm:pt modelId="{A5B9BDA4-38DF-4954-A40E-1C76F113DB57}" type="sibTrans" cxnId="{6330D9B1-C2BC-430E-8719-0B7E3A227CFE}">
      <dgm:prSet/>
      <dgm:spPr/>
      <dgm:t>
        <a:bodyPr/>
        <a:lstStyle/>
        <a:p>
          <a:endParaRPr lang="en-US"/>
        </a:p>
      </dgm:t>
    </dgm:pt>
    <dgm:pt modelId="{85673F66-AC69-404E-9661-D246C7E3FBA9}">
      <dgm:prSet/>
      <dgm:spPr/>
      <dgm:t>
        <a:bodyPr/>
        <a:lstStyle/>
        <a:p>
          <a:r>
            <a:rPr lang="en-US"/>
            <a:t>Under the 1982</a:t>
          </a:r>
          <a:br>
            <a:rPr lang="en-US"/>
          </a:br>
          <a:r>
            <a:rPr lang="en-US"/>
            <a:t>Convention, the flag State is responsible for</a:t>
          </a:r>
          <a:br>
            <a:rPr lang="en-US"/>
          </a:br>
          <a:r>
            <a:rPr lang="en-US"/>
            <a:t>the vessel’s compliance with international laws.</a:t>
          </a:r>
          <a:br>
            <a:rPr lang="en-US"/>
          </a:br>
          <a:r>
            <a:rPr lang="en-US"/>
            <a:t>Article 217 of UNCLOS makes the flag State</a:t>
          </a:r>
          <a:br>
            <a:rPr lang="en-US"/>
          </a:br>
          <a:r>
            <a:rPr lang="en-US"/>
            <a:t>primarily responsible for preventing vessel source pollution. </a:t>
          </a:r>
        </a:p>
      </dgm:t>
    </dgm:pt>
    <dgm:pt modelId="{BCC37BD8-1CD6-49B6-8B24-D33FCE03E29D}" type="parTrans" cxnId="{E96C9917-294B-4964-B3E9-9AB2737FA556}">
      <dgm:prSet/>
      <dgm:spPr/>
      <dgm:t>
        <a:bodyPr/>
        <a:lstStyle/>
        <a:p>
          <a:endParaRPr lang="en-US"/>
        </a:p>
      </dgm:t>
    </dgm:pt>
    <dgm:pt modelId="{34486D04-21E8-4D2D-8E8C-9C491C444F7F}" type="sibTrans" cxnId="{E96C9917-294B-4964-B3E9-9AB2737FA556}">
      <dgm:prSet/>
      <dgm:spPr/>
      <dgm:t>
        <a:bodyPr/>
        <a:lstStyle/>
        <a:p>
          <a:endParaRPr lang="en-US"/>
        </a:p>
      </dgm:t>
    </dgm:pt>
    <dgm:pt modelId="{9B2611C4-FD1F-4927-B482-339CFC4F489C}">
      <dgm:prSet/>
      <dgm:spPr/>
      <dgm:t>
        <a:bodyPr/>
        <a:lstStyle/>
        <a:p>
          <a:r>
            <a:rPr lang="en-US" dirty="0"/>
            <a:t>The Montreal Protocol has</a:t>
          </a:r>
          <a:br>
            <a:rPr lang="en-US" dirty="0"/>
          </a:br>
          <a:r>
            <a:rPr lang="en-US" dirty="0"/>
            <a:t>no specific and separate decisions on the</a:t>
          </a:r>
          <a:br>
            <a:rPr lang="en-US" dirty="0"/>
          </a:br>
          <a:r>
            <a:rPr lang="en-US" dirty="0"/>
            <a:t>management and reporting of ODS for Flag</a:t>
          </a:r>
          <a:br>
            <a:rPr lang="en-US" dirty="0"/>
          </a:br>
          <a:r>
            <a:rPr lang="en-US" dirty="0"/>
            <a:t>States </a:t>
          </a:r>
          <a:br>
            <a:rPr lang="en-US" dirty="0"/>
          </a:br>
          <a:endParaRPr lang="en-US" dirty="0"/>
        </a:p>
      </dgm:t>
    </dgm:pt>
    <dgm:pt modelId="{53A78883-B7F0-4EAF-8785-532F6FAEFFDF}" type="parTrans" cxnId="{E0E91BBC-98EA-4826-A830-4451024BB62F}">
      <dgm:prSet/>
      <dgm:spPr/>
      <dgm:t>
        <a:bodyPr/>
        <a:lstStyle/>
        <a:p>
          <a:endParaRPr lang="en-US"/>
        </a:p>
      </dgm:t>
    </dgm:pt>
    <dgm:pt modelId="{938A3E0A-EEC8-4951-8D6C-A02F5B646279}" type="sibTrans" cxnId="{E0E91BBC-98EA-4826-A830-4451024BB62F}">
      <dgm:prSet/>
      <dgm:spPr/>
      <dgm:t>
        <a:bodyPr/>
        <a:lstStyle/>
        <a:p>
          <a:endParaRPr lang="en-US"/>
        </a:p>
      </dgm:t>
    </dgm:pt>
    <dgm:pt modelId="{38E1A867-5637-43D6-8F12-6AD452BBB87E}" type="pres">
      <dgm:prSet presAssocID="{2A3EBE45-6843-446F-8177-CF236ABECD61}" presName="diagram" presStyleCnt="0">
        <dgm:presLayoutVars>
          <dgm:dir/>
          <dgm:resizeHandles val="exact"/>
        </dgm:presLayoutVars>
      </dgm:prSet>
      <dgm:spPr/>
    </dgm:pt>
    <dgm:pt modelId="{EAA65414-E1C2-492E-ADC5-C698458FA4BC}" type="pres">
      <dgm:prSet presAssocID="{278A5267-2BB0-4DCA-ACC8-E513C21D1BD4}" presName="node" presStyleLbl="node1" presStyleIdx="0" presStyleCnt="4">
        <dgm:presLayoutVars>
          <dgm:bulletEnabled val="1"/>
        </dgm:presLayoutVars>
      </dgm:prSet>
      <dgm:spPr/>
    </dgm:pt>
    <dgm:pt modelId="{3B9E99BC-6B2E-43B4-B35E-EB007684BD84}" type="pres">
      <dgm:prSet presAssocID="{7EC8E7A0-B3FD-4C2C-82F8-E6D35BBA4516}" presName="sibTrans" presStyleCnt="0"/>
      <dgm:spPr/>
    </dgm:pt>
    <dgm:pt modelId="{A9F83F4E-AD84-438C-8370-1736D48B3CB8}" type="pres">
      <dgm:prSet presAssocID="{E020F52E-AB13-4611-A320-5F8E0FB1510A}" presName="node" presStyleLbl="node1" presStyleIdx="1" presStyleCnt="4">
        <dgm:presLayoutVars>
          <dgm:bulletEnabled val="1"/>
        </dgm:presLayoutVars>
      </dgm:prSet>
      <dgm:spPr/>
    </dgm:pt>
    <dgm:pt modelId="{479832FF-BCD2-4A2E-BD8F-8D578E05A0BE}" type="pres">
      <dgm:prSet presAssocID="{A5B9BDA4-38DF-4954-A40E-1C76F113DB57}" presName="sibTrans" presStyleCnt="0"/>
      <dgm:spPr/>
    </dgm:pt>
    <dgm:pt modelId="{3DA4E0DE-C4B8-48EF-AA83-27E43BD7C6E4}" type="pres">
      <dgm:prSet presAssocID="{85673F66-AC69-404E-9661-D246C7E3FBA9}" presName="node" presStyleLbl="node1" presStyleIdx="2" presStyleCnt="4">
        <dgm:presLayoutVars>
          <dgm:bulletEnabled val="1"/>
        </dgm:presLayoutVars>
      </dgm:prSet>
      <dgm:spPr/>
    </dgm:pt>
    <dgm:pt modelId="{6B573289-952E-4CB2-B96D-B9159A732772}" type="pres">
      <dgm:prSet presAssocID="{34486D04-21E8-4D2D-8E8C-9C491C444F7F}" presName="sibTrans" presStyleCnt="0"/>
      <dgm:spPr/>
    </dgm:pt>
    <dgm:pt modelId="{9AF69BC2-E6E1-4C18-ACC3-3321E8004767}" type="pres">
      <dgm:prSet presAssocID="{9B2611C4-FD1F-4927-B482-339CFC4F489C}" presName="node" presStyleLbl="node1" presStyleIdx="3" presStyleCnt="4">
        <dgm:presLayoutVars>
          <dgm:bulletEnabled val="1"/>
        </dgm:presLayoutVars>
      </dgm:prSet>
      <dgm:spPr/>
    </dgm:pt>
  </dgm:ptLst>
  <dgm:cxnLst>
    <dgm:cxn modelId="{901BD20B-FAEE-493A-9807-EDB64CA47FAF}" type="presOf" srcId="{278A5267-2BB0-4DCA-ACC8-E513C21D1BD4}" destId="{EAA65414-E1C2-492E-ADC5-C698458FA4BC}" srcOrd="0" destOrd="0" presId="urn:microsoft.com/office/officeart/2005/8/layout/default"/>
    <dgm:cxn modelId="{E96C9917-294B-4964-B3E9-9AB2737FA556}" srcId="{2A3EBE45-6843-446F-8177-CF236ABECD61}" destId="{85673F66-AC69-404E-9661-D246C7E3FBA9}" srcOrd="2" destOrd="0" parTransId="{BCC37BD8-1CD6-49B6-8B24-D33FCE03E29D}" sibTransId="{34486D04-21E8-4D2D-8E8C-9C491C444F7F}"/>
    <dgm:cxn modelId="{3845371D-7375-48A0-AC8C-27A03707482A}" type="presOf" srcId="{9B2611C4-FD1F-4927-B482-339CFC4F489C}" destId="{9AF69BC2-E6E1-4C18-ACC3-3321E8004767}" srcOrd="0" destOrd="0" presId="urn:microsoft.com/office/officeart/2005/8/layout/default"/>
    <dgm:cxn modelId="{B4DC3122-2648-4760-A8A4-DA537F929234}" type="presOf" srcId="{85673F66-AC69-404E-9661-D246C7E3FBA9}" destId="{3DA4E0DE-C4B8-48EF-AA83-27E43BD7C6E4}" srcOrd="0" destOrd="0" presId="urn:microsoft.com/office/officeart/2005/8/layout/default"/>
    <dgm:cxn modelId="{C4C5216B-DD35-4027-8D2A-E112C1F5FE8F}" type="presOf" srcId="{2A3EBE45-6843-446F-8177-CF236ABECD61}" destId="{38E1A867-5637-43D6-8F12-6AD452BBB87E}" srcOrd="0" destOrd="0" presId="urn:microsoft.com/office/officeart/2005/8/layout/default"/>
    <dgm:cxn modelId="{518EBD6D-D608-4531-A4C2-747C9CC7398F}" type="presOf" srcId="{E020F52E-AB13-4611-A320-5F8E0FB1510A}" destId="{A9F83F4E-AD84-438C-8370-1736D48B3CB8}" srcOrd="0" destOrd="0" presId="urn:microsoft.com/office/officeart/2005/8/layout/default"/>
    <dgm:cxn modelId="{6330D9B1-C2BC-430E-8719-0B7E3A227CFE}" srcId="{2A3EBE45-6843-446F-8177-CF236ABECD61}" destId="{E020F52E-AB13-4611-A320-5F8E0FB1510A}" srcOrd="1" destOrd="0" parTransId="{43B7D513-D724-4865-80FC-421B111BDF7D}" sibTransId="{A5B9BDA4-38DF-4954-A40E-1C76F113DB57}"/>
    <dgm:cxn modelId="{E0E91BBC-98EA-4826-A830-4451024BB62F}" srcId="{2A3EBE45-6843-446F-8177-CF236ABECD61}" destId="{9B2611C4-FD1F-4927-B482-339CFC4F489C}" srcOrd="3" destOrd="0" parTransId="{53A78883-B7F0-4EAF-8785-532F6FAEFFDF}" sibTransId="{938A3E0A-EEC8-4951-8D6C-A02F5B646279}"/>
    <dgm:cxn modelId="{12A2A1DE-1560-4171-90AC-14776DF20D6F}" srcId="{2A3EBE45-6843-446F-8177-CF236ABECD61}" destId="{278A5267-2BB0-4DCA-ACC8-E513C21D1BD4}" srcOrd="0" destOrd="0" parTransId="{EEE16A5D-C7BC-43E8-9943-7A45F4D1EB0B}" sibTransId="{7EC8E7A0-B3FD-4C2C-82F8-E6D35BBA4516}"/>
    <dgm:cxn modelId="{69DD17B1-8E69-4BDC-AD8D-8EED36891253}" type="presParOf" srcId="{38E1A867-5637-43D6-8F12-6AD452BBB87E}" destId="{EAA65414-E1C2-492E-ADC5-C698458FA4BC}" srcOrd="0" destOrd="0" presId="urn:microsoft.com/office/officeart/2005/8/layout/default"/>
    <dgm:cxn modelId="{20AF4874-588A-411D-BD8B-79DA967C4C8C}" type="presParOf" srcId="{38E1A867-5637-43D6-8F12-6AD452BBB87E}" destId="{3B9E99BC-6B2E-43B4-B35E-EB007684BD84}" srcOrd="1" destOrd="0" presId="urn:microsoft.com/office/officeart/2005/8/layout/default"/>
    <dgm:cxn modelId="{84BC373E-AA76-492B-8EE6-01925B393369}" type="presParOf" srcId="{38E1A867-5637-43D6-8F12-6AD452BBB87E}" destId="{A9F83F4E-AD84-438C-8370-1736D48B3CB8}" srcOrd="2" destOrd="0" presId="urn:microsoft.com/office/officeart/2005/8/layout/default"/>
    <dgm:cxn modelId="{58504069-404D-4385-ADF0-48710F06EAD1}" type="presParOf" srcId="{38E1A867-5637-43D6-8F12-6AD452BBB87E}" destId="{479832FF-BCD2-4A2E-BD8F-8D578E05A0BE}" srcOrd="3" destOrd="0" presId="urn:microsoft.com/office/officeart/2005/8/layout/default"/>
    <dgm:cxn modelId="{0760855C-2273-4CAE-BF19-5464AA1CEF1C}" type="presParOf" srcId="{38E1A867-5637-43D6-8F12-6AD452BBB87E}" destId="{3DA4E0DE-C4B8-48EF-AA83-27E43BD7C6E4}" srcOrd="4" destOrd="0" presId="urn:microsoft.com/office/officeart/2005/8/layout/default"/>
    <dgm:cxn modelId="{22727082-6676-4264-BEEB-BEDD0251E31C}" type="presParOf" srcId="{38E1A867-5637-43D6-8F12-6AD452BBB87E}" destId="{6B573289-952E-4CB2-B96D-B9159A732772}" srcOrd="5" destOrd="0" presId="urn:microsoft.com/office/officeart/2005/8/layout/default"/>
    <dgm:cxn modelId="{5628E394-B348-4FF3-AEED-7E67617D9602}" type="presParOf" srcId="{38E1A867-5637-43D6-8F12-6AD452BBB87E}" destId="{9AF69BC2-E6E1-4C18-ACC3-3321E800476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4763B-7BEE-44FB-B925-4233A3055A13}"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7CB7270-A127-467E-B66A-C368A9A30716}">
      <dgm:prSet custT="1"/>
      <dgm:spPr/>
      <dgm:t>
        <a:bodyPr/>
        <a:lstStyle/>
        <a:p>
          <a:r>
            <a:rPr lang="en-US" sz="1400" dirty="0"/>
            <a:t>The need to develop a plan that address each PIC country’s fisheries</a:t>
          </a:r>
        </a:p>
      </dgm:t>
    </dgm:pt>
    <dgm:pt modelId="{9BECB162-5979-4A69-B8BE-48C3FCAD2F85}" type="parTrans" cxnId="{486D464A-1B88-40C3-92BF-FA3262E75247}">
      <dgm:prSet/>
      <dgm:spPr/>
      <dgm:t>
        <a:bodyPr/>
        <a:lstStyle/>
        <a:p>
          <a:endParaRPr lang="en-US"/>
        </a:p>
      </dgm:t>
    </dgm:pt>
    <dgm:pt modelId="{2DD1E627-F7E7-484A-A373-DDB86B921519}" type="sibTrans" cxnId="{486D464A-1B88-40C3-92BF-FA3262E75247}">
      <dgm:prSet/>
      <dgm:spPr/>
      <dgm:t>
        <a:bodyPr/>
        <a:lstStyle/>
        <a:p>
          <a:endParaRPr lang="en-US"/>
        </a:p>
      </dgm:t>
    </dgm:pt>
    <dgm:pt modelId="{389B7A21-6E6B-4F2F-A7CB-B05ABD64673F}">
      <dgm:prSet custT="1"/>
      <dgm:spPr/>
      <dgm:t>
        <a:bodyPr/>
        <a:lstStyle/>
        <a:p>
          <a:r>
            <a:rPr lang="en-US" sz="1400" dirty="0"/>
            <a:t>A management approach to deal with the levels of HCFCs consumption onboard fishing vessels</a:t>
          </a:r>
        </a:p>
      </dgm:t>
    </dgm:pt>
    <dgm:pt modelId="{AF756D62-415D-47B1-86A4-025ADC0D3F58}" type="parTrans" cxnId="{971592DA-406A-4213-803D-3247F24BD22F}">
      <dgm:prSet/>
      <dgm:spPr/>
      <dgm:t>
        <a:bodyPr/>
        <a:lstStyle/>
        <a:p>
          <a:endParaRPr lang="en-US"/>
        </a:p>
      </dgm:t>
    </dgm:pt>
    <dgm:pt modelId="{706D0ED7-142F-4FD1-A2AC-3AD353FEC9BF}" type="sibTrans" cxnId="{971592DA-406A-4213-803D-3247F24BD22F}">
      <dgm:prSet/>
      <dgm:spPr/>
      <dgm:t>
        <a:bodyPr/>
        <a:lstStyle/>
        <a:p>
          <a:endParaRPr lang="en-US"/>
        </a:p>
      </dgm:t>
    </dgm:pt>
    <dgm:pt modelId="{A1B1016D-C7C5-4A59-9113-89311A185B30}">
      <dgm:prSet custT="1"/>
      <dgm:spPr/>
      <dgm:t>
        <a:bodyPr/>
        <a:lstStyle/>
        <a:p>
          <a:r>
            <a:rPr lang="en-US" sz="1400" dirty="0"/>
            <a:t>Common understanding between the PIC and the world that the both the onshore and offshore fisheries sector is our economic lifeline</a:t>
          </a:r>
        </a:p>
      </dgm:t>
    </dgm:pt>
    <dgm:pt modelId="{147915EA-897E-494D-9E83-D18B5CA727CF}" type="parTrans" cxnId="{766C9BF7-3077-4304-8F48-CDFE70FAD3D7}">
      <dgm:prSet/>
      <dgm:spPr/>
      <dgm:t>
        <a:bodyPr/>
        <a:lstStyle/>
        <a:p>
          <a:endParaRPr lang="en-US"/>
        </a:p>
      </dgm:t>
    </dgm:pt>
    <dgm:pt modelId="{4AB07863-FD88-4FDA-9A51-F086C64E27C8}" type="sibTrans" cxnId="{766C9BF7-3077-4304-8F48-CDFE70FAD3D7}">
      <dgm:prSet/>
      <dgm:spPr/>
      <dgm:t>
        <a:bodyPr/>
        <a:lstStyle/>
        <a:p>
          <a:endParaRPr lang="en-US"/>
        </a:p>
      </dgm:t>
    </dgm:pt>
    <dgm:pt modelId="{6245A321-A28A-4DF6-8F2E-3226BA73C8EF}">
      <dgm:prSet/>
      <dgm:spPr/>
      <dgm:t>
        <a:bodyPr/>
        <a:lstStyle/>
        <a:p>
          <a:r>
            <a:rPr lang="en-US" dirty="0"/>
            <a:t>Associated costs with upgrading refrigeration units for fishing vessels are undoubtedly very costly.</a:t>
          </a:r>
        </a:p>
      </dgm:t>
    </dgm:pt>
    <dgm:pt modelId="{D373D4D7-D14C-4362-BF0C-89E798F5EBFC}" type="parTrans" cxnId="{743FD4F3-B553-40BF-89C7-8E3F65BD6C61}">
      <dgm:prSet/>
      <dgm:spPr/>
      <dgm:t>
        <a:bodyPr/>
        <a:lstStyle/>
        <a:p>
          <a:endParaRPr lang="en-US"/>
        </a:p>
      </dgm:t>
    </dgm:pt>
    <dgm:pt modelId="{1B66C445-5C7C-40CB-9D55-394A12804621}" type="sibTrans" cxnId="{743FD4F3-B553-40BF-89C7-8E3F65BD6C61}">
      <dgm:prSet/>
      <dgm:spPr/>
      <dgm:t>
        <a:bodyPr/>
        <a:lstStyle/>
        <a:p>
          <a:endParaRPr lang="en-US"/>
        </a:p>
      </dgm:t>
    </dgm:pt>
    <dgm:pt modelId="{49504D20-D80F-44BA-8E00-B6DB35255B66}">
      <dgm:prSet/>
      <dgm:spPr/>
      <dgm:t>
        <a:bodyPr/>
        <a:lstStyle/>
        <a:p>
          <a:r>
            <a:rPr lang="en-US" dirty="0"/>
            <a:t>Incentives for fisheries to switch, since environmental stewardship alone on part of companies may not be enough</a:t>
          </a:r>
        </a:p>
      </dgm:t>
    </dgm:pt>
    <dgm:pt modelId="{C17A9951-AFE2-4466-9D00-0AFCEC8B9C0B}" type="parTrans" cxnId="{2D216CB0-6D1B-427C-B4D8-BB512C67152C}">
      <dgm:prSet/>
      <dgm:spPr/>
      <dgm:t>
        <a:bodyPr/>
        <a:lstStyle/>
        <a:p>
          <a:endParaRPr lang="en-US"/>
        </a:p>
      </dgm:t>
    </dgm:pt>
    <dgm:pt modelId="{A12C99DB-C2D9-43C9-889A-EA2D3209B1B4}" type="sibTrans" cxnId="{2D216CB0-6D1B-427C-B4D8-BB512C67152C}">
      <dgm:prSet/>
      <dgm:spPr/>
      <dgm:t>
        <a:bodyPr/>
        <a:lstStyle/>
        <a:p>
          <a:endParaRPr lang="en-US"/>
        </a:p>
      </dgm:t>
    </dgm:pt>
    <dgm:pt modelId="{989E4D0D-3B2E-42B8-BDAE-228D6EF7A4E3}" type="pres">
      <dgm:prSet presAssocID="{1984763B-7BEE-44FB-B925-4233A3055A13}" presName="root" presStyleCnt="0">
        <dgm:presLayoutVars>
          <dgm:dir/>
          <dgm:resizeHandles val="exact"/>
        </dgm:presLayoutVars>
      </dgm:prSet>
      <dgm:spPr/>
    </dgm:pt>
    <dgm:pt modelId="{23FA7022-B21F-492E-97F0-D384367D6228}" type="pres">
      <dgm:prSet presAssocID="{97CB7270-A127-467E-B66A-C368A9A30716}" presName="compNode" presStyleCnt="0"/>
      <dgm:spPr/>
    </dgm:pt>
    <dgm:pt modelId="{68B35747-13AD-40F1-9C28-88ED1F89116A}" type="pres">
      <dgm:prSet presAssocID="{97CB7270-A127-467E-B66A-C368A9A307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E8BEB7D-3DA4-4759-ACD2-A2270D8F3C68}" type="pres">
      <dgm:prSet presAssocID="{97CB7270-A127-467E-B66A-C368A9A30716}" presName="spaceRect" presStyleCnt="0"/>
      <dgm:spPr/>
    </dgm:pt>
    <dgm:pt modelId="{12220577-E070-4631-96DF-FFA70E91466F}" type="pres">
      <dgm:prSet presAssocID="{97CB7270-A127-467E-B66A-C368A9A30716}" presName="textRect" presStyleLbl="revTx" presStyleIdx="0" presStyleCnt="5">
        <dgm:presLayoutVars>
          <dgm:chMax val="1"/>
          <dgm:chPref val="1"/>
        </dgm:presLayoutVars>
      </dgm:prSet>
      <dgm:spPr/>
    </dgm:pt>
    <dgm:pt modelId="{C0F32B49-0237-4758-AA7E-840DB66738F2}" type="pres">
      <dgm:prSet presAssocID="{2DD1E627-F7E7-484A-A373-DDB86B921519}" presName="sibTrans" presStyleCnt="0"/>
      <dgm:spPr/>
    </dgm:pt>
    <dgm:pt modelId="{B1076594-3667-4445-92E9-9EC9614D4A99}" type="pres">
      <dgm:prSet presAssocID="{389B7A21-6E6B-4F2F-A7CB-B05ABD64673F}" presName="compNode" presStyleCnt="0"/>
      <dgm:spPr/>
    </dgm:pt>
    <dgm:pt modelId="{3FE1C2D3-7C15-4D7E-BA6B-00C69450F3E8}" type="pres">
      <dgm:prSet presAssocID="{389B7A21-6E6B-4F2F-A7CB-B05ABD64673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8B14981B-0AA5-4D49-B714-053870F91C44}" type="pres">
      <dgm:prSet presAssocID="{389B7A21-6E6B-4F2F-A7CB-B05ABD64673F}" presName="spaceRect" presStyleCnt="0"/>
      <dgm:spPr/>
    </dgm:pt>
    <dgm:pt modelId="{2764CFD5-047E-4540-8F89-E5C8FC74F956}" type="pres">
      <dgm:prSet presAssocID="{389B7A21-6E6B-4F2F-A7CB-B05ABD64673F}" presName="textRect" presStyleLbl="revTx" presStyleIdx="1" presStyleCnt="5">
        <dgm:presLayoutVars>
          <dgm:chMax val="1"/>
          <dgm:chPref val="1"/>
        </dgm:presLayoutVars>
      </dgm:prSet>
      <dgm:spPr/>
    </dgm:pt>
    <dgm:pt modelId="{4F17CEB7-B540-422D-9E0A-93D6F520549A}" type="pres">
      <dgm:prSet presAssocID="{706D0ED7-142F-4FD1-A2AC-3AD353FEC9BF}" presName="sibTrans" presStyleCnt="0"/>
      <dgm:spPr/>
    </dgm:pt>
    <dgm:pt modelId="{5368E4B0-45CF-4F4F-904D-B7122BA35678}" type="pres">
      <dgm:prSet presAssocID="{A1B1016D-C7C5-4A59-9113-89311A185B30}" presName="compNode" presStyleCnt="0"/>
      <dgm:spPr/>
    </dgm:pt>
    <dgm:pt modelId="{27B3C8A0-D6CC-4D3F-B2AB-CE58D5A8DF28}" type="pres">
      <dgm:prSet presAssocID="{A1B1016D-C7C5-4A59-9113-89311A185B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FEED772-2D78-4D23-BD9F-ADE87531176F}" type="pres">
      <dgm:prSet presAssocID="{A1B1016D-C7C5-4A59-9113-89311A185B30}" presName="spaceRect" presStyleCnt="0"/>
      <dgm:spPr/>
    </dgm:pt>
    <dgm:pt modelId="{8042F090-13DB-4758-A3BB-2B4E0D0F6C50}" type="pres">
      <dgm:prSet presAssocID="{A1B1016D-C7C5-4A59-9113-89311A185B30}" presName="textRect" presStyleLbl="revTx" presStyleIdx="2" presStyleCnt="5">
        <dgm:presLayoutVars>
          <dgm:chMax val="1"/>
          <dgm:chPref val="1"/>
        </dgm:presLayoutVars>
      </dgm:prSet>
      <dgm:spPr/>
    </dgm:pt>
    <dgm:pt modelId="{3A2CDE9E-5CE5-4D6F-AE05-CD9EE3A6BA95}" type="pres">
      <dgm:prSet presAssocID="{4AB07863-FD88-4FDA-9A51-F086C64E27C8}" presName="sibTrans" presStyleCnt="0"/>
      <dgm:spPr/>
    </dgm:pt>
    <dgm:pt modelId="{3E094CC3-88E8-47B7-B72C-7212D73F3A5C}" type="pres">
      <dgm:prSet presAssocID="{6245A321-A28A-4DF6-8F2E-3226BA73C8EF}" presName="compNode" presStyleCnt="0"/>
      <dgm:spPr/>
    </dgm:pt>
    <dgm:pt modelId="{BB2CA41B-6177-4D0F-8FB5-D89A33985B51}" type="pres">
      <dgm:prSet presAssocID="{6245A321-A28A-4DF6-8F2E-3226BA73C8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D9AA66C-078C-4F03-A8D7-28058E4C155A}" type="pres">
      <dgm:prSet presAssocID="{6245A321-A28A-4DF6-8F2E-3226BA73C8EF}" presName="spaceRect" presStyleCnt="0"/>
      <dgm:spPr/>
    </dgm:pt>
    <dgm:pt modelId="{1D3A1069-A188-4B28-B485-BF24BBFE66B6}" type="pres">
      <dgm:prSet presAssocID="{6245A321-A28A-4DF6-8F2E-3226BA73C8EF}" presName="textRect" presStyleLbl="revTx" presStyleIdx="3" presStyleCnt="5">
        <dgm:presLayoutVars>
          <dgm:chMax val="1"/>
          <dgm:chPref val="1"/>
        </dgm:presLayoutVars>
      </dgm:prSet>
      <dgm:spPr/>
    </dgm:pt>
    <dgm:pt modelId="{C4560B86-D95F-43C4-9F22-7682B02C996B}" type="pres">
      <dgm:prSet presAssocID="{1B66C445-5C7C-40CB-9D55-394A12804621}" presName="sibTrans" presStyleCnt="0"/>
      <dgm:spPr/>
    </dgm:pt>
    <dgm:pt modelId="{994C2715-427D-4B4E-AC48-4C27E547845F}" type="pres">
      <dgm:prSet presAssocID="{49504D20-D80F-44BA-8E00-B6DB35255B66}" presName="compNode" presStyleCnt="0"/>
      <dgm:spPr/>
    </dgm:pt>
    <dgm:pt modelId="{E72661EF-DA6B-4637-B576-D8E443304299}" type="pres">
      <dgm:prSet presAssocID="{49504D20-D80F-44BA-8E00-B6DB35255B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59BB8D66-DA75-4DEE-856C-85A9D91D0657}" type="pres">
      <dgm:prSet presAssocID="{49504D20-D80F-44BA-8E00-B6DB35255B66}" presName="spaceRect" presStyleCnt="0"/>
      <dgm:spPr/>
    </dgm:pt>
    <dgm:pt modelId="{1F5BE955-7AED-43EE-B785-D9A67CAF0B17}" type="pres">
      <dgm:prSet presAssocID="{49504D20-D80F-44BA-8E00-B6DB35255B66}" presName="textRect" presStyleLbl="revTx" presStyleIdx="4" presStyleCnt="5">
        <dgm:presLayoutVars>
          <dgm:chMax val="1"/>
          <dgm:chPref val="1"/>
        </dgm:presLayoutVars>
      </dgm:prSet>
      <dgm:spPr/>
    </dgm:pt>
  </dgm:ptLst>
  <dgm:cxnLst>
    <dgm:cxn modelId="{C7C1550A-ACB1-4702-8C09-6B0597A9B4A9}" type="presOf" srcId="{6245A321-A28A-4DF6-8F2E-3226BA73C8EF}" destId="{1D3A1069-A188-4B28-B485-BF24BBFE66B6}" srcOrd="0" destOrd="0" presId="urn:microsoft.com/office/officeart/2018/2/layout/IconLabelList"/>
    <dgm:cxn modelId="{88895340-5626-4F2D-8D1F-026495193ACC}" type="presOf" srcId="{49504D20-D80F-44BA-8E00-B6DB35255B66}" destId="{1F5BE955-7AED-43EE-B785-D9A67CAF0B17}" srcOrd="0" destOrd="0" presId="urn:microsoft.com/office/officeart/2018/2/layout/IconLabelList"/>
    <dgm:cxn modelId="{486D464A-1B88-40C3-92BF-FA3262E75247}" srcId="{1984763B-7BEE-44FB-B925-4233A3055A13}" destId="{97CB7270-A127-467E-B66A-C368A9A30716}" srcOrd="0" destOrd="0" parTransId="{9BECB162-5979-4A69-B8BE-48C3FCAD2F85}" sibTransId="{2DD1E627-F7E7-484A-A373-DDB86B921519}"/>
    <dgm:cxn modelId="{627AD376-EB47-4855-9B2D-484E017BF6B9}" type="presOf" srcId="{1984763B-7BEE-44FB-B925-4233A3055A13}" destId="{989E4D0D-3B2E-42B8-BDAE-228D6EF7A4E3}" srcOrd="0" destOrd="0" presId="urn:microsoft.com/office/officeart/2018/2/layout/IconLabelList"/>
    <dgm:cxn modelId="{785DFD7B-3314-44CC-94EA-D4F0CAEFA0A6}" type="presOf" srcId="{A1B1016D-C7C5-4A59-9113-89311A185B30}" destId="{8042F090-13DB-4758-A3BB-2B4E0D0F6C50}" srcOrd="0" destOrd="0" presId="urn:microsoft.com/office/officeart/2018/2/layout/IconLabelList"/>
    <dgm:cxn modelId="{C167F381-15E3-4C1D-8898-8CC93DD34D78}" type="presOf" srcId="{389B7A21-6E6B-4F2F-A7CB-B05ABD64673F}" destId="{2764CFD5-047E-4540-8F89-E5C8FC74F956}" srcOrd="0" destOrd="0" presId="urn:microsoft.com/office/officeart/2018/2/layout/IconLabelList"/>
    <dgm:cxn modelId="{2D216CB0-6D1B-427C-B4D8-BB512C67152C}" srcId="{1984763B-7BEE-44FB-B925-4233A3055A13}" destId="{49504D20-D80F-44BA-8E00-B6DB35255B66}" srcOrd="4" destOrd="0" parTransId="{C17A9951-AFE2-4466-9D00-0AFCEC8B9C0B}" sibTransId="{A12C99DB-C2D9-43C9-889A-EA2D3209B1B4}"/>
    <dgm:cxn modelId="{971592DA-406A-4213-803D-3247F24BD22F}" srcId="{1984763B-7BEE-44FB-B925-4233A3055A13}" destId="{389B7A21-6E6B-4F2F-A7CB-B05ABD64673F}" srcOrd="1" destOrd="0" parTransId="{AF756D62-415D-47B1-86A4-025ADC0D3F58}" sibTransId="{706D0ED7-142F-4FD1-A2AC-3AD353FEC9BF}"/>
    <dgm:cxn modelId="{E389FDF2-79BA-45F7-B2FA-513D458A8736}" type="presOf" srcId="{97CB7270-A127-467E-B66A-C368A9A30716}" destId="{12220577-E070-4631-96DF-FFA70E91466F}" srcOrd="0" destOrd="0" presId="urn:microsoft.com/office/officeart/2018/2/layout/IconLabelList"/>
    <dgm:cxn modelId="{743FD4F3-B553-40BF-89C7-8E3F65BD6C61}" srcId="{1984763B-7BEE-44FB-B925-4233A3055A13}" destId="{6245A321-A28A-4DF6-8F2E-3226BA73C8EF}" srcOrd="3" destOrd="0" parTransId="{D373D4D7-D14C-4362-BF0C-89E798F5EBFC}" sibTransId="{1B66C445-5C7C-40CB-9D55-394A12804621}"/>
    <dgm:cxn modelId="{766C9BF7-3077-4304-8F48-CDFE70FAD3D7}" srcId="{1984763B-7BEE-44FB-B925-4233A3055A13}" destId="{A1B1016D-C7C5-4A59-9113-89311A185B30}" srcOrd="2" destOrd="0" parTransId="{147915EA-897E-494D-9E83-D18B5CA727CF}" sibTransId="{4AB07863-FD88-4FDA-9A51-F086C64E27C8}"/>
    <dgm:cxn modelId="{00BF727A-24E6-4352-B9F9-E6C3CC1D976E}" type="presParOf" srcId="{989E4D0D-3B2E-42B8-BDAE-228D6EF7A4E3}" destId="{23FA7022-B21F-492E-97F0-D384367D6228}" srcOrd="0" destOrd="0" presId="urn:microsoft.com/office/officeart/2018/2/layout/IconLabelList"/>
    <dgm:cxn modelId="{55FB6D20-C1C7-4E85-8A52-0AF8CC957555}" type="presParOf" srcId="{23FA7022-B21F-492E-97F0-D384367D6228}" destId="{68B35747-13AD-40F1-9C28-88ED1F89116A}" srcOrd="0" destOrd="0" presId="urn:microsoft.com/office/officeart/2018/2/layout/IconLabelList"/>
    <dgm:cxn modelId="{72344DA8-6DA3-49E5-BDA6-ED5B0B960670}" type="presParOf" srcId="{23FA7022-B21F-492E-97F0-D384367D6228}" destId="{4E8BEB7D-3DA4-4759-ACD2-A2270D8F3C68}" srcOrd="1" destOrd="0" presId="urn:microsoft.com/office/officeart/2018/2/layout/IconLabelList"/>
    <dgm:cxn modelId="{8D59A338-02E5-4F2E-843A-635C5162BA9A}" type="presParOf" srcId="{23FA7022-B21F-492E-97F0-D384367D6228}" destId="{12220577-E070-4631-96DF-FFA70E91466F}" srcOrd="2" destOrd="0" presId="urn:microsoft.com/office/officeart/2018/2/layout/IconLabelList"/>
    <dgm:cxn modelId="{81718216-B502-49D5-80DA-27570A2DDF5E}" type="presParOf" srcId="{989E4D0D-3B2E-42B8-BDAE-228D6EF7A4E3}" destId="{C0F32B49-0237-4758-AA7E-840DB66738F2}" srcOrd="1" destOrd="0" presId="urn:microsoft.com/office/officeart/2018/2/layout/IconLabelList"/>
    <dgm:cxn modelId="{49F8E086-151A-46F7-8ACF-DB5B6A7612D0}" type="presParOf" srcId="{989E4D0D-3B2E-42B8-BDAE-228D6EF7A4E3}" destId="{B1076594-3667-4445-92E9-9EC9614D4A99}" srcOrd="2" destOrd="0" presId="urn:microsoft.com/office/officeart/2018/2/layout/IconLabelList"/>
    <dgm:cxn modelId="{20A3186F-7AC7-419E-8BA7-ADD72A09CFB8}" type="presParOf" srcId="{B1076594-3667-4445-92E9-9EC9614D4A99}" destId="{3FE1C2D3-7C15-4D7E-BA6B-00C69450F3E8}" srcOrd="0" destOrd="0" presId="urn:microsoft.com/office/officeart/2018/2/layout/IconLabelList"/>
    <dgm:cxn modelId="{334373C5-95B2-4A96-9A99-BD82B462DCC9}" type="presParOf" srcId="{B1076594-3667-4445-92E9-9EC9614D4A99}" destId="{8B14981B-0AA5-4D49-B714-053870F91C44}" srcOrd="1" destOrd="0" presId="urn:microsoft.com/office/officeart/2018/2/layout/IconLabelList"/>
    <dgm:cxn modelId="{03C76690-1D86-454A-9AEB-5A5C29B7998D}" type="presParOf" srcId="{B1076594-3667-4445-92E9-9EC9614D4A99}" destId="{2764CFD5-047E-4540-8F89-E5C8FC74F956}" srcOrd="2" destOrd="0" presId="urn:microsoft.com/office/officeart/2018/2/layout/IconLabelList"/>
    <dgm:cxn modelId="{A4C0F164-7458-42E3-A64E-EB256C3A1BE4}" type="presParOf" srcId="{989E4D0D-3B2E-42B8-BDAE-228D6EF7A4E3}" destId="{4F17CEB7-B540-422D-9E0A-93D6F520549A}" srcOrd="3" destOrd="0" presId="urn:microsoft.com/office/officeart/2018/2/layout/IconLabelList"/>
    <dgm:cxn modelId="{D9D9DBAA-EDA9-4662-8060-AD0E4627230E}" type="presParOf" srcId="{989E4D0D-3B2E-42B8-BDAE-228D6EF7A4E3}" destId="{5368E4B0-45CF-4F4F-904D-B7122BA35678}" srcOrd="4" destOrd="0" presId="urn:microsoft.com/office/officeart/2018/2/layout/IconLabelList"/>
    <dgm:cxn modelId="{8519CF24-FA93-441C-83A9-12502FB51539}" type="presParOf" srcId="{5368E4B0-45CF-4F4F-904D-B7122BA35678}" destId="{27B3C8A0-D6CC-4D3F-B2AB-CE58D5A8DF28}" srcOrd="0" destOrd="0" presId="urn:microsoft.com/office/officeart/2018/2/layout/IconLabelList"/>
    <dgm:cxn modelId="{31CC5FCB-E3D6-48D5-8C02-998350857A41}" type="presParOf" srcId="{5368E4B0-45CF-4F4F-904D-B7122BA35678}" destId="{4FEED772-2D78-4D23-BD9F-ADE87531176F}" srcOrd="1" destOrd="0" presId="urn:microsoft.com/office/officeart/2018/2/layout/IconLabelList"/>
    <dgm:cxn modelId="{65B03784-52D7-4E25-9C15-D2F8197EF400}" type="presParOf" srcId="{5368E4B0-45CF-4F4F-904D-B7122BA35678}" destId="{8042F090-13DB-4758-A3BB-2B4E0D0F6C50}" srcOrd="2" destOrd="0" presId="urn:microsoft.com/office/officeart/2018/2/layout/IconLabelList"/>
    <dgm:cxn modelId="{8049992D-3027-471E-8ADF-5BC08C5FAFE6}" type="presParOf" srcId="{989E4D0D-3B2E-42B8-BDAE-228D6EF7A4E3}" destId="{3A2CDE9E-5CE5-4D6F-AE05-CD9EE3A6BA95}" srcOrd="5" destOrd="0" presId="urn:microsoft.com/office/officeart/2018/2/layout/IconLabelList"/>
    <dgm:cxn modelId="{AF58E7EE-86FA-4ED6-A410-84129FFAFEF1}" type="presParOf" srcId="{989E4D0D-3B2E-42B8-BDAE-228D6EF7A4E3}" destId="{3E094CC3-88E8-47B7-B72C-7212D73F3A5C}" srcOrd="6" destOrd="0" presId="urn:microsoft.com/office/officeart/2018/2/layout/IconLabelList"/>
    <dgm:cxn modelId="{BA226D1E-9852-462A-9D5D-C783F332E6F9}" type="presParOf" srcId="{3E094CC3-88E8-47B7-B72C-7212D73F3A5C}" destId="{BB2CA41B-6177-4D0F-8FB5-D89A33985B51}" srcOrd="0" destOrd="0" presId="urn:microsoft.com/office/officeart/2018/2/layout/IconLabelList"/>
    <dgm:cxn modelId="{240E72EF-89C5-4C31-BFC4-4022C11AD0AE}" type="presParOf" srcId="{3E094CC3-88E8-47B7-B72C-7212D73F3A5C}" destId="{4D9AA66C-078C-4F03-A8D7-28058E4C155A}" srcOrd="1" destOrd="0" presId="urn:microsoft.com/office/officeart/2018/2/layout/IconLabelList"/>
    <dgm:cxn modelId="{D7FD124B-57E9-4709-BCE3-1BA0B8EB36B8}" type="presParOf" srcId="{3E094CC3-88E8-47B7-B72C-7212D73F3A5C}" destId="{1D3A1069-A188-4B28-B485-BF24BBFE66B6}" srcOrd="2" destOrd="0" presId="urn:microsoft.com/office/officeart/2018/2/layout/IconLabelList"/>
    <dgm:cxn modelId="{79ACC2A9-D5BA-40BC-9A80-72B2D4C045C2}" type="presParOf" srcId="{989E4D0D-3B2E-42B8-BDAE-228D6EF7A4E3}" destId="{C4560B86-D95F-43C4-9F22-7682B02C996B}" srcOrd="7" destOrd="0" presId="urn:microsoft.com/office/officeart/2018/2/layout/IconLabelList"/>
    <dgm:cxn modelId="{5AA84D23-BEA2-4472-9A2D-74EF9DEF608D}" type="presParOf" srcId="{989E4D0D-3B2E-42B8-BDAE-228D6EF7A4E3}" destId="{994C2715-427D-4B4E-AC48-4C27E547845F}" srcOrd="8" destOrd="0" presId="urn:microsoft.com/office/officeart/2018/2/layout/IconLabelList"/>
    <dgm:cxn modelId="{FD22BF16-A6A3-4274-9DD1-81D6ECA9A9E6}" type="presParOf" srcId="{994C2715-427D-4B4E-AC48-4C27E547845F}" destId="{E72661EF-DA6B-4637-B576-D8E443304299}" srcOrd="0" destOrd="0" presId="urn:microsoft.com/office/officeart/2018/2/layout/IconLabelList"/>
    <dgm:cxn modelId="{938A5EE3-B8D7-41C5-B919-220A50E521FA}" type="presParOf" srcId="{994C2715-427D-4B4E-AC48-4C27E547845F}" destId="{59BB8D66-DA75-4DEE-856C-85A9D91D0657}" srcOrd="1" destOrd="0" presId="urn:microsoft.com/office/officeart/2018/2/layout/IconLabelList"/>
    <dgm:cxn modelId="{A2BBDD7C-38B9-4E1A-98D8-8E368BD21804}" type="presParOf" srcId="{994C2715-427D-4B4E-AC48-4C27E547845F}" destId="{1F5BE955-7AED-43EE-B785-D9A67CAF0B1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86BC6-9B70-40F9-B104-1527487CC847}">
      <dsp:nvSpPr>
        <dsp:cNvPr id="0" name=""/>
        <dsp:cNvSpPr/>
      </dsp:nvSpPr>
      <dsp:spPr>
        <a:xfrm rot="5400000">
          <a:off x="3757037" y="-1252579"/>
          <a:ext cx="1316235" cy="41554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i="1" kern="1200">
              <a:latin typeface="Arial" panose="020B0604020202020204" pitchFamily="34" charset="0"/>
              <a:cs typeface="Arial" panose="020B0604020202020204" pitchFamily="34" charset="0"/>
            </a:rPr>
            <a:t>Governing regional and international agreement, Regional Fisheries,  MARPOL (IMO), UNLOS and MP Compliance etc.</a:t>
          </a:r>
        </a:p>
      </dsp:txBody>
      <dsp:txXfrm rot="-5400000">
        <a:off x="2337435" y="231276"/>
        <a:ext cx="4091187" cy="1187729"/>
      </dsp:txXfrm>
    </dsp:sp>
    <dsp:sp modelId="{839A7E28-67E8-4717-8028-5364C4C554E2}">
      <dsp:nvSpPr>
        <dsp:cNvPr id="0" name=""/>
        <dsp:cNvSpPr/>
      </dsp:nvSpPr>
      <dsp:spPr>
        <a:xfrm>
          <a:off x="0" y="2492"/>
          <a:ext cx="2337435" cy="16452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1. Flag State vs Ship Owner vs Chartered fishing vessels</a:t>
          </a:r>
          <a:r>
            <a:rPr lang="en-US" sz="1700" kern="1200" dirty="0">
              <a:latin typeface="Arial" panose="020B0604020202020204" pitchFamily="34" charset="0"/>
              <a:cs typeface="Arial" panose="020B0604020202020204" pitchFamily="34" charset="0"/>
            </a:rPr>
            <a:t>	</a:t>
          </a:r>
          <a:endParaRPr lang="en-US" sz="1700" kern="1200" dirty="0"/>
        </a:p>
      </dsp:txBody>
      <dsp:txXfrm>
        <a:off x="80317" y="82809"/>
        <a:ext cx="2176801" cy="1484660"/>
      </dsp:txXfrm>
    </dsp:sp>
    <dsp:sp modelId="{0A3D0961-364D-4C7D-8A66-3E5F870FC03F}">
      <dsp:nvSpPr>
        <dsp:cNvPr id="0" name=""/>
        <dsp:cNvSpPr/>
      </dsp:nvSpPr>
      <dsp:spPr>
        <a:xfrm rot="5400000">
          <a:off x="3757037" y="474980"/>
          <a:ext cx="1316235" cy="4155440"/>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i="1" kern="1200">
              <a:latin typeface="Arial" panose="020B0604020202020204" pitchFamily="34" charset="0"/>
              <a:cs typeface="Arial" panose="020B0604020202020204" pitchFamily="34" charset="0"/>
            </a:rPr>
            <a:t>Legal Interpretation of “Consumption” in Marine Sectors, &amp; Data Reporting.</a:t>
          </a:r>
          <a:endParaRPr lang="en-US" sz="1900" b="1" kern="1200">
            <a:latin typeface="Arial" panose="020B0604020202020204" pitchFamily="34" charset="0"/>
            <a:cs typeface="Arial" panose="020B0604020202020204" pitchFamily="34" charset="0"/>
          </a:endParaRPr>
        </a:p>
      </dsp:txBody>
      <dsp:txXfrm rot="-5400000">
        <a:off x="2337435" y="1958836"/>
        <a:ext cx="4091187" cy="1187729"/>
      </dsp:txXfrm>
    </dsp:sp>
    <dsp:sp modelId="{275C68E1-193D-420F-BFAD-0F67ED60D901}">
      <dsp:nvSpPr>
        <dsp:cNvPr id="0" name=""/>
        <dsp:cNvSpPr/>
      </dsp:nvSpPr>
      <dsp:spPr>
        <a:xfrm>
          <a:off x="0" y="1730052"/>
          <a:ext cx="2337435" cy="164529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2. Monitoring and Reporting of ODS (and non-ODS) use in Off-shore and On-Shore Marine Sectors </a:t>
          </a:r>
          <a:r>
            <a:rPr lang="en-US" sz="1700" kern="1200">
              <a:latin typeface="Arial" panose="020B0604020202020204" pitchFamily="34" charset="0"/>
              <a:cs typeface="Arial" panose="020B0604020202020204" pitchFamily="34" charset="0"/>
            </a:rPr>
            <a:t>– </a:t>
          </a:r>
        </a:p>
      </dsp:txBody>
      <dsp:txXfrm>
        <a:off x="80317" y="1810369"/>
        <a:ext cx="2176801" cy="1484660"/>
      </dsp:txXfrm>
    </dsp:sp>
    <dsp:sp modelId="{FDE812DC-081E-4F85-9316-A218F8146BE1}">
      <dsp:nvSpPr>
        <dsp:cNvPr id="0" name=""/>
        <dsp:cNvSpPr/>
      </dsp:nvSpPr>
      <dsp:spPr>
        <a:xfrm rot="5400000">
          <a:off x="3757037" y="2202539"/>
          <a:ext cx="1316235" cy="415544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i="1" kern="1200">
              <a:latin typeface="Arial" panose="020B0604020202020204" pitchFamily="34" charset="0"/>
              <a:cs typeface="Arial" panose="020B0604020202020204" pitchFamily="34" charset="0"/>
            </a:rPr>
            <a:t>Multiple nationalities, who qualifies to be trained, How can the Multilateral Fund (MLF) rules be applied ?</a:t>
          </a:r>
        </a:p>
      </dsp:txBody>
      <dsp:txXfrm rot="-5400000">
        <a:off x="2337435" y="3686395"/>
        <a:ext cx="4091187" cy="1187729"/>
      </dsp:txXfrm>
    </dsp:sp>
    <dsp:sp modelId="{0183CEDB-7476-4DD3-95C5-99A20CA3BD83}">
      <dsp:nvSpPr>
        <dsp:cNvPr id="0" name=""/>
        <dsp:cNvSpPr/>
      </dsp:nvSpPr>
      <dsp:spPr>
        <a:xfrm>
          <a:off x="0" y="3457612"/>
          <a:ext cx="2337435" cy="164529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panose="020B0604020202020204" pitchFamily="34" charset="0"/>
              <a:cs typeface="Arial" panose="020B0604020202020204" pitchFamily="34" charset="0"/>
            </a:rPr>
            <a:t>3. Service Sector Practices and Capacity Building Off- Shore and On - Shore </a:t>
          </a:r>
          <a:endParaRPr lang="en-US" sz="1700" kern="1200" dirty="0">
            <a:latin typeface="Arial" panose="020B0604020202020204" pitchFamily="34" charset="0"/>
            <a:cs typeface="Arial" panose="020B0604020202020204" pitchFamily="34" charset="0"/>
          </a:endParaRPr>
        </a:p>
      </dsp:txBody>
      <dsp:txXfrm>
        <a:off x="80317" y="3537929"/>
        <a:ext cx="2176801" cy="148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85AA2-7916-4CA0-9E89-C442F98F81FA}">
      <dsp:nvSpPr>
        <dsp:cNvPr id="0" name=""/>
        <dsp:cNvSpPr/>
      </dsp:nvSpPr>
      <dsp:spPr>
        <a:xfrm>
          <a:off x="0" y="6262"/>
          <a:ext cx="6492875"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4. Technologies for upgrade of  Ships </a:t>
          </a:r>
        </a:p>
      </dsp:txBody>
      <dsp:txXfrm>
        <a:off x="35125" y="41387"/>
        <a:ext cx="6422625" cy="649299"/>
      </dsp:txXfrm>
    </dsp:sp>
    <dsp:sp modelId="{DD674DDA-AE90-4A21-88D5-E334C64C438F}">
      <dsp:nvSpPr>
        <dsp:cNvPr id="0" name=""/>
        <dsp:cNvSpPr/>
      </dsp:nvSpPr>
      <dsp:spPr>
        <a:xfrm>
          <a:off x="0" y="725812"/>
          <a:ext cx="649287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Who pays for upgrades is legally responsible?</a:t>
          </a:r>
        </a:p>
      </dsp:txBody>
      <dsp:txXfrm>
        <a:off x="0" y="725812"/>
        <a:ext cx="6492875" cy="496800"/>
      </dsp:txXfrm>
    </dsp:sp>
    <dsp:sp modelId="{7C80175F-14F4-44DD-A2FE-7C855A8C35BD}">
      <dsp:nvSpPr>
        <dsp:cNvPr id="0" name=""/>
        <dsp:cNvSpPr/>
      </dsp:nvSpPr>
      <dsp:spPr>
        <a:xfrm>
          <a:off x="0" y="1222612"/>
          <a:ext cx="6492875" cy="7195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5. Reefer Containers </a:t>
          </a:r>
        </a:p>
      </dsp:txBody>
      <dsp:txXfrm>
        <a:off x="35125" y="1257737"/>
        <a:ext cx="6422625" cy="649299"/>
      </dsp:txXfrm>
    </dsp:sp>
    <dsp:sp modelId="{E04F51E5-A2E3-47BE-A4EB-AAC9CE9AB646}">
      <dsp:nvSpPr>
        <dsp:cNvPr id="0" name=""/>
        <dsp:cNvSpPr/>
      </dsp:nvSpPr>
      <dsp:spPr>
        <a:xfrm>
          <a:off x="0" y="1942162"/>
          <a:ext cx="6492875"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The Low Hanging Fruit- Possible for HFC Phase-down </a:t>
          </a:r>
        </a:p>
      </dsp:txBody>
      <dsp:txXfrm>
        <a:off x="0" y="1942162"/>
        <a:ext cx="6492875" cy="729675"/>
      </dsp:txXfrm>
    </dsp:sp>
    <dsp:sp modelId="{977AB251-6BA6-4F7E-9A2F-3DDB6B70585F}">
      <dsp:nvSpPr>
        <dsp:cNvPr id="0" name=""/>
        <dsp:cNvSpPr/>
      </dsp:nvSpPr>
      <dsp:spPr>
        <a:xfrm>
          <a:off x="0" y="2671837"/>
          <a:ext cx="6492875"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6. Implications of Kigali Amendment </a:t>
          </a:r>
        </a:p>
      </dsp:txBody>
      <dsp:txXfrm>
        <a:off x="35125" y="2706962"/>
        <a:ext cx="6422625" cy="649299"/>
      </dsp:txXfrm>
    </dsp:sp>
    <dsp:sp modelId="{8812599A-6EAC-4A18-B40B-BFA3AE9D49AC}">
      <dsp:nvSpPr>
        <dsp:cNvPr id="0" name=""/>
        <dsp:cNvSpPr/>
      </dsp:nvSpPr>
      <dsp:spPr>
        <a:xfrm>
          <a:off x="0" y="3391387"/>
          <a:ext cx="6492875"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Fleets with refrigerated systems (built in)  would need to move to low GWP. (need to address old vessels and NOU providing advise to decision makers  on procurement processes for new vessels)</a:t>
          </a:r>
        </a:p>
      </dsp:txBody>
      <dsp:txXfrm>
        <a:off x="0" y="3391387"/>
        <a:ext cx="6492875" cy="1707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65414-E1C2-492E-ADC5-C698458FA4BC}">
      <dsp:nvSpPr>
        <dsp:cNvPr id="0" name=""/>
        <dsp:cNvSpPr/>
      </dsp:nvSpPr>
      <dsp:spPr>
        <a:xfrm>
          <a:off x="815" y="271712"/>
          <a:ext cx="3180598" cy="1908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1958 High Seas Convention</a:t>
          </a:r>
          <a:br>
            <a:rPr lang="en-US" sz="1400" kern="1200" dirty="0"/>
          </a:br>
          <a:r>
            <a:rPr lang="en-US" sz="1400" kern="1200" dirty="0"/>
            <a:t>(HSC) – Flag State duties and responsibilities </a:t>
          </a:r>
        </a:p>
      </dsp:txBody>
      <dsp:txXfrm>
        <a:off x="815" y="271712"/>
        <a:ext cx="3180598" cy="1908359"/>
      </dsp:txXfrm>
    </dsp:sp>
    <dsp:sp modelId="{A9F83F4E-AD84-438C-8370-1736D48B3CB8}">
      <dsp:nvSpPr>
        <dsp:cNvPr id="0" name=""/>
        <dsp:cNvSpPr/>
      </dsp:nvSpPr>
      <dsp:spPr>
        <a:xfrm>
          <a:off x="3499473" y="271712"/>
          <a:ext cx="3180598" cy="1908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1973 International Convention for</a:t>
          </a:r>
          <a:br>
            <a:rPr lang="en-US" sz="1400" kern="1200"/>
          </a:br>
          <a:r>
            <a:rPr lang="en-US" sz="1400" kern="1200"/>
            <a:t>the Prevention of Marine Pollution from Ships,</a:t>
          </a:r>
          <a:br>
            <a:rPr lang="en-US" sz="1400" kern="1200"/>
          </a:br>
          <a:r>
            <a:rPr lang="en-US" sz="1400" kern="1200"/>
            <a:t>modified by the 1978 Protocol (MARPOL 73/78)</a:t>
          </a:r>
          <a:br>
            <a:rPr lang="en-US" sz="1400" kern="1200"/>
          </a:br>
          <a:r>
            <a:rPr lang="en-US" sz="1400" kern="1200"/>
            <a:t>and the 1982 United Nations Convention on</a:t>
          </a:r>
          <a:br>
            <a:rPr lang="en-US" sz="1400" kern="1200"/>
          </a:br>
          <a:r>
            <a:rPr lang="en-US" sz="1400" kern="1200"/>
            <a:t>the Law of the Seas (UNCLOS). </a:t>
          </a:r>
        </a:p>
      </dsp:txBody>
      <dsp:txXfrm>
        <a:off x="3499473" y="271712"/>
        <a:ext cx="3180598" cy="1908359"/>
      </dsp:txXfrm>
    </dsp:sp>
    <dsp:sp modelId="{3DA4E0DE-C4B8-48EF-AA83-27E43BD7C6E4}">
      <dsp:nvSpPr>
        <dsp:cNvPr id="0" name=""/>
        <dsp:cNvSpPr/>
      </dsp:nvSpPr>
      <dsp:spPr>
        <a:xfrm>
          <a:off x="815" y="2498131"/>
          <a:ext cx="3180598" cy="1908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Under the 1982</a:t>
          </a:r>
          <a:br>
            <a:rPr lang="en-US" sz="1400" kern="1200"/>
          </a:br>
          <a:r>
            <a:rPr lang="en-US" sz="1400" kern="1200"/>
            <a:t>Convention, the flag State is responsible for</a:t>
          </a:r>
          <a:br>
            <a:rPr lang="en-US" sz="1400" kern="1200"/>
          </a:br>
          <a:r>
            <a:rPr lang="en-US" sz="1400" kern="1200"/>
            <a:t>the vessel’s compliance with international laws.</a:t>
          </a:r>
          <a:br>
            <a:rPr lang="en-US" sz="1400" kern="1200"/>
          </a:br>
          <a:r>
            <a:rPr lang="en-US" sz="1400" kern="1200"/>
            <a:t>Article 217 of UNCLOS makes the flag State</a:t>
          </a:r>
          <a:br>
            <a:rPr lang="en-US" sz="1400" kern="1200"/>
          </a:br>
          <a:r>
            <a:rPr lang="en-US" sz="1400" kern="1200"/>
            <a:t>primarily responsible for preventing vessel source pollution. </a:t>
          </a:r>
        </a:p>
      </dsp:txBody>
      <dsp:txXfrm>
        <a:off x="815" y="2498131"/>
        <a:ext cx="3180598" cy="1908359"/>
      </dsp:txXfrm>
    </dsp:sp>
    <dsp:sp modelId="{9AF69BC2-E6E1-4C18-ACC3-3321E8004767}">
      <dsp:nvSpPr>
        <dsp:cNvPr id="0" name=""/>
        <dsp:cNvSpPr/>
      </dsp:nvSpPr>
      <dsp:spPr>
        <a:xfrm>
          <a:off x="3499473" y="2498131"/>
          <a:ext cx="3180598" cy="1908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Montreal Protocol has</a:t>
          </a:r>
          <a:br>
            <a:rPr lang="en-US" sz="1400" kern="1200" dirty="0"/>
          </a:br>
          <a:r>
            <a:rPr lang="en-US" sz="1400" kern="1200" dirty="0"/>
            <a:t>no specific and separate decisions on the</a:t>
          </a:r>
          <a:br>
            <a:rPr lang="en-US" sz="1400" kern="1200" dirty="0"/>
          </a:br>
          <a:r>
            <a:rPr lang="en-US" sz="1400" kern="1200" dirty="0"/>
            <a:t>management and reporting of ODS for Flag</a:t>
          </a:r>
          <a:br>
            <a:rPr lang="en-US" sz="1400" kern="1200" dirty="0"/>
          </a:br>
          <a:r>
            <a:rPr lang="en-US" sz="1400" kern="1200" dirty="0"/>
            <a:t>States </a:t>
          </a:r>
          <a:br>
            <a:rPr lang="en-US" sz="1400" kern="1200" dirty="0"/>
          </a:br>
          <a:endParaRPr lang="en-US" sz="1400" kern="1200" dirty="0"/>
        </a:p>
      </dsp:txBody>
      <dsp:txXfrm>
        <a:off x="3499473" y="2498131"/>
        <a:ext cx="3180598" cy="1908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35747-13AD-40F1-9C28-88ED1F89116A}">
      <dsp:nvSpPr>
        <dsp:cNvPr id="0" name=""/>
        <dsp:cNvSpPr/>
      </dsp:nvSpPr>
      <dsp:spPr>
        <a:xfrm>
          <a:off x="1048170" y="381456"/>
          <a:ext cx="892238" cy="8922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20577-E070-4631-96DF-FFA70E91466F}">
      <dsp:nvSpPr>
        <dsp:cNvPr id="0" name=""/>
        <dsp:cNvSpPr/>
      </dsp:nvSpPr>
      <dsp:spPr>
        <a:xfrm>
          <a:off x="502913" y="1642257"/>
          <a:ext cx="1982751"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The need to develop a plan that address each PIC country’s fisheries</a:t>
          </a:r>
        </a:p>
      </dsp:txBody>
      <dsp:txXfrm>
        <a:off x="502913" y="1642257"/>
        <a:ext cx="1982751" cy="1181250"/>
      </dsp:txXfrm>
    </dsp:sp>
    <dsp:sp modelId="{3FE1C2D3-7C15-4D7E-BA6B-00C69450F3E8}">
      <dsp:nvSpPr>
        <dsp:cNvPr id="0" name=""/>
        <dsp:cNvSpPr/>
      </dsp:nvSpPr>
      <dsp:spPr>
        <a:xfrm>
          <a:off x="3377902" y="381456"/>
          <a:ext cx="892238" cy="892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4CFD5-047E-4540-8F89-E5C8FC74F956}">
      <dsp:nvSpPr>
        <dsp:cNvPr id="0" name=""/>
        <dsp:cNvSpPr/>
      </dsp:nvSpPr>
      <dsp:spPr>
        <a:xfrm>
          <a:off x="2832646" y="1642257"/>
          <a:ext cx="1982751"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 management approach to deal with the levels of HCFCs consumption onboard fishing vessels</a:t>
          </a:r>
        </a:p>
      </dsp:txBody>
      <dsp:txXfrm>
        <a:off x="2832646" y="1642257"/>
        <a:ext cx="1982751" cy="1181250"/>
      </dsp:txXfrm>
    </dsp:sp>
    <dsp:sp modelId="{27B3C8A0-D6CC-4D3F-B2AB-CE58D5A8DF28}">
      <dsp:nvSpPr>
        <dsp:cNvPr id="0" name=""/>
        <dsp:cNvSpPr/>
      </dsp:nvSpPr>
      <dsp:spPr>
        <a:xfrm>
          <a:off x="5707635" y="381456"/>
          <a:ext cx="892238" cy="8922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2F090-13DB-4758-A3BB-2B4E0D0F6C50}">
      <dsp:nvSpPr>
        <dsp:cNvPr id="0" name=""/>
        <dsp:cNvSpPr/>
      </dsp:nvSpPr>
      <dsp:spPr>
        <a:xfrm>
          <a:off x="5162379" y="1642257"/>
          <a:ext cx="1982751"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Common understanding between the PIC and the world that the both the onshore and offshore fisheries sector is our economic lifeline</a:t>
          </a:r>
        </a:p>
      </dsp:txBody>
      <dsp:txXfrm>
        <a:off x="5162379" y="1642257"/>
        <a:ext cx="1982751" cy="1181250"/>
      </dsp:txXfrm>
    </dsp:sp>
    <dsp:sp modelId="{BB2CA41B-6177-4D0F-8FB5-D89A33985B51}">
      <dsp:nvSpPr>
        <dsp:cNvPr id="0" name=""/>
        <dsp:cNvSpPr/>
      </dsp:nvSpPr>
      <dsp:spPr>
        <a:xfrm>
          <a:off x="2213036" y="3319194"/>
          <a:ext cx="892238" cy="8922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A1069-A188-4B28-B485-BF24BBFE66B6}">
      <dsp:nvSpPr>
        <dsp:cNvPr id="0" name=""/>
        <dsp:cNvSpPr/>
      </dsp:nvSpPr>
      <dsp:spPr>
        <a:xfrm>
          <a:off x="1667779" y="4579995"/>
          <a:ext cx="1982751"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Associated costs with upgrading refrigeration units for fishing vessels are undoubtedly very costly.</a:t>
          </a:r>
        </a:p>
      </dsp:txBody>
      <dsp:txXfrm>
        <a:off x="1667779" y="4579995"/>
        <a:ext cx="1982751" cy="1181250"/>
      </dsp:txXfrm>
    </dsp:sp>
    <dsp:sp modelId="{E72661EF-DA6B-4637-B576-D8E443304299}">
      <dsp:nvSpPr>
        <dsp:cNvPr id="0" name=""/>
        <dsp:cNvSpPr/>
      </dsp:nvSpPr>
      <dsp:spPr>
        <a:xfrm>
          <a:off x="4542769" y="3319194"/>
          <a:ext cx="892238" cy="8922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5BE955-7AED-43EE-B785-D9A67CAF0B17}">
      <dsp:nvSpPr>
        <dsp:cNvPr id="0" name=""/>
        <dsp:cNvSpPr/>
      </dsp:nvSpPr>
      <dsp:spPr>
        <a:xfrm>
          <a:off x="3997512" y="4579995"/>
          <a:ext cx="1982751"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Incentives for fisheries to switch, since environmental stewardship alone on part of companies may not be enough</a:t>
          </a:r>
        </a:p>
      </dsp:txBody>
      <dsp:txXfrm>
        <a:off x="3997512" y="4579995"/>
        <a:ext cx="1982751" cy="11812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C5FBE-93EC-4400-8915-C05B3252B613}"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EA958-7E59-43B7-B417-A3AC40270C55}" type="slidenum">
              <a:rPr lang="en-US" smtClean="0"/>
              <a:t>‹#›</a:t>
            </a:fld>
            <a:endParaRPr lang="en-US"/>
          </a:p>
        </p:txBody>
      </p:sp>
    </p:spTree>
    <p:extLst>
      <p:ext uri="{BB962C8B-B14F-4D97-AF65-F5344CB8AC3E}">
        <p14:creationId xmlns:p14="http://schemas.microsoft.com/office/powerpoint/2010/main" val="181943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EA958-7E59-43B7-B417-A3AC40270C55}" type="slidenum">
              <a:rPr lang="en-US" smtClean="0"/>
              <a:t>2</a:t>
            </a:fld>
            <a:endParaRPr lang="en-US"/>
          </a:p>
        </p:txBody>
      </p:sp>
    </p:spTree>
    <p:extLst>
      <p:ext uri="{BB962C8B-B14F-4D97-AF65-F5344CB8AC3E}">
        <p14:creationId xmlns:p14="http://schemas.microsoft.com/office/powerpoint/2010/main" val="25100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Phillip and </a:t>
            </a:r>
            <a:r>
              <a:rPr lang="en-US" dirty="0" err="1"/>
              <a:t>Lebehn</a:t>
            </a:r>
            <a:r>
              <a:rPr lang="en-US" dirty="0"/>
              <a:t> (2016) - </a:t>
            </a:r>
          </a:p>
        </p:txBody>
      </p:sp>
      <p:sp>
        <p:nvSpPr>
          <p:cNvPr id="4" name="Slide Number Placeholder 3"/>
          <p:cNvSpPr>
            <a:spLocks noGrp="1"/>
          </p:cNvSpPr>
          <p:nvPr>
            <p:ph type="sldNum" sz="quarter" idx="5"/>
          </p:nvPr>
        </p:nvSpPr>
        <p:spPr/>
        <p:txBody>
          <a:bodyPr/>
          <a:lstStyle/>
          <a:p>
            <a:fld id="{524EA958-7E59-43B7-B417-A3AC40270C55}" type="slidenum">
              <a:rPr lang="en-US" smtClean="0"/>
              <a:t>9</a:t>
            </a:fld>
            <a:endParaRPr lang="en-US"/>
          </a:p>
        </p:txBody>
      </p:sp>
    </p:spTree>
    <p:extLst>
      <p:ext uri="{BB962C8B-B14F-4D97-AF65-F5344CB8AC3E}">
        <p14:creationId xmlns:p14="http://schemas.microsoft.com/office/powerpoint/2010/main" val="155751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are faced by both the  developed and developing countries</a:t>
            </a:r>
          </a:p>
          <a:p>
            <a:endParaRPr lang="en-US" dirty="0"/>
          </a:p>
        </p:txBody>
      </p:sp>
      <p:sp>
        <p:nvSpPr>
          <p:cNvPr id="4" name="Slide Number Placeholder 3"/>
          <p:cNvSpPr>
            <a:spLocks noGrp="1"/>
          </p:cNvSpPr>
          <p:nvPr>
            <p:ph type="sldNum" sz="quarter" idx="5"/>
          </p:nvPr>
        </p:nvSpPr>
        <p:spPr/>
        <p:txBody>
          <a:bodyPr/>
          <a:lstStyle/>
          <a:p>
            <a:fld id="{524EA958-7E59-43B7-B417-A3AC40270C55}" type="slidenum">
              <a:rPr lang="en-US" smtClean="0"/>
              <a:t>12</a:t>
            </a:fld>
            <a:endParaRPr lang="en-US"/>
          </a:p>
        </p:txBody>
      </p:sp>
    </p:spTree>
    <p:extLst>
      <p:ext uri="{BB962C8B-B14F-4D97-AF65-F5344CB8AC3E}">
        <p14:creationId xmlns:p14="http://schemas.microsoft.com/office/powerpoint/2010/main" val="370956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A0B0-A0CE-498E-801D-710BC36C3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3CCB2-0FBB-4ABF-8DD8-411EA4F56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91E8D-8770-4EEB-B0DF-A8B35931B57A}"/>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02116EE0-ED51-4500-BD99-84D68DD5E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3430A-504C-477E-AF09-47E7E1441FB1}"/>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232121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E9C5-E2B3-46D5-B75A-8E3CD0AE8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199E3-B984-4B3C-B372-E3B63B7D4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B559-1E55-4401-931D-2D29C37A637E}"/>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E9F3FA79-1B07-4408-A737-2DEA8BCDA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1054E-CE97-45BE-9EBC-C6D9F18CFB93}"/>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245547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77C935-E3A8-4005-ABAF-123BE92B05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DA6D0B-01F9-471C-AEF0-856D4DE98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CFB2C-F136-4209-9FE4-B7215FEC72AB}"/>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2AA69685-5643-4319-A8C6-C81DC8C8C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D4550-F5BA-4E91-8DD3-AB3062D955EF}"/>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295772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E636-7449-4AD1-B45E-E26114C23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15929-3738-4BC2-9A12-9C83A23FE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E397D-3B16-46ED-A62C-F7573791FDDA}"/>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7D0F4AEA-8FA4-40E2-A8E7-3991CBE7F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41D34-4890-4CF1-8F55-432A11E014EE}"/>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415183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5C73-6824-40FC-8770-606985111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B7379-A5C9-40B2-83F5-7D11FB451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8E001-679B-472C-941B-1F69A1C9A982}"/>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79717DA2-00BC-4894-AF2F-098EB6F81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F5106-EF5E-4FAE-AE57-635AFA6384CD}"/>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346990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B725-1221-4FCC-AD07-536782BE7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DF91C-75D2-4B05-82F4-C2B72B956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625B0-C0CF-47C5-942E-4AC8BC48CC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E114E-BEC0-4518-BDCB-7FB78CE7FC70}"/>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6" name="Footer Placeholder 5">
            <a:extLst>
              <a:ext uri="{FF2B5EF4-FFF2-40B4-BE49-F238E27FC236}">
                <a16:creationId xmlns:a16="http://schemas.microsoft.com/office/drawing/2014/main" id="{57CB7988-C6EA-483E-8EE1-5266590F0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A0FD1-1471-4A91-A459-BC5E534B3E3A}"/>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415003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2440-6262-405F-9B65-5005F1782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FEC799-7461-43B9-BD3F-6ABF816A2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AB588-D9AC-4092-8B54-BBEC71BA1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B7DAD-E2BF-4955-8820-119D62557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01C02-DD3D-497F-97C8-49FE0222D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695FB7-1BB8-4577-A735-753C758076A3}"/>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8" name="Footer Placeholder 7">
            <a:extLst>
              <a:ext uri="{FF2B5EF4-FFF2-40B4-BE49-F238E27FC236}">
                <a16:creationId xmlns:a16="http://schemas.microsoft.com/office/drawing/2014/main" id="{FB85E9CC-013C-4156-9E7E-618AD1314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C2531-F794-4414-B719-40C446BB192A}"/>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104599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329B-9AF8-466D-AAE2-B099A2045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7185F4-E65E-489B-AC07-C2EA8916FE22}"/>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4" name="Footer Placeholder 3">
            <a:extLst>
              <a:ext uri="{FF2B5EF4-FFF2-40B4-BE49-F238E27FC236}">
                <a16:creationId xmlns:a16="http://schemas.microsoft.com/office/drawing/2014/main" id="{2FF9B61E-7307-4B61-AC7E-AE6D1F9B3D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C072C0-E67D-4B75-B92A-5A816C0871ED}"/>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253873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6256B-4AF3-448A-8269-94E4D90B2618}"/>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3" name="Footer Placeholder 2">
            <a:extLst>
              <a:ext uri="{FF2B5EF4-FFF2-40B4-BE49-F238E27FC236}">
                <a16:creationId xmlns:a16="http://schemas.microsoft.com/office/drawing/2014/main" id="{F10AA2A9-8FF1-45AF-ABA4-7DD591A80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42006-07CD-4869-B94C-A8D43FE7BF99}"/>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4170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BD08-22A3-4B80-AF00-A302FAD7A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66FA9-C23A-415E-AC2A-E801E012A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50BB63-D913-4050-9EEA-6265E4443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66D2F-CA00-48F0-8EA6-6985F1903C12}"/>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6" name="Footer Placeholder 5">
            <a:extLst>
              <a:ext uri="{FF2B5EF4-FFF2-40B4-BE49-F238E27FC236}">
                <a16:creationId xmlns:a16="http://schemas.microsoft.com/office/drawing/2014/main" id="{EEF1634D-BC27-475E-9EEE-6E666E55E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44CAE-D3A1-4746-833D-5A27CDF9C6E5}"/>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19361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BF39-FFCF-4042-BDAF-AEA15AC6B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4A071-D41B-42C3-97F3-8D3A6759E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2DEA50-149F-43DC-9AB9-299364FE7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4C5A5-7BBB-418B-A027-F31445FECF58}"/>
              </a:ext>
            </a:extLst>
          </p:cNvPr>
          <p:cNvSpPr>
            <a:spLocks noGrp="1"/>
          </p:cNvSpPr>
          <p:nvPr>
            <p:ph type="dt" sz="half" idx="10"/>
          </p:nvPr>
        </p:nvSpPr>
        <p:spPr/>
        <p:txBody>
          <a:bodyPr/>
          <a:lstStyle/>
          <a:p>
            <a:fld id="{84A5BCF6-CA97-4862-A456-03ABF2A65CF8}" type="datetimeFigureOut">
              <a:rPr lang="en-US" smtClean="0"/>
              <a:t>3/3/2021</a:t>
            </a:fld>
            <a:endParaRPr lang="en-US"/>
          </a:p>
        </p:txBody>
      </p:sp>
      <p:sp>
        <p:nvSpPr>
          <p:cNvPr id="6" name="Footer Placeholder 5">
            <a:extLst>
              <a:ext uri="{FF2B5EF4-FFF2-40B4-BE49-F238E27FC236}">
                <a16:creationId xmlns:a16="http://schemas.microsoft.com/office/drawing/2014/main" id="{F6646E61-6E5E-4509-B400-A706ADF3D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CAC24-EFCF-4387-AEDC-7089F57D9530}"/>
              </a:ext>
            </a:extLst>
          </p:cNvPr>
          <p:cNvSpPr>
            <a:spLocks noGrp="1"/>
          </p:cNvSpPr>
          <p:nvPr>
            <p:ph type="sldNum" sz="quarter" idx="12"/>
          </p:nvPr>
        </p:nvSpPr>
        <p:spPr/>
        <p:txBody>
          <a:bodyPr/>
          <a:lstStyle/>
          <a:p>
            <a:fld id="{A5FC78AD-B9A6-4B0C-8C99-C7781F786413}" type="slidenum">
              <a:rPr lang="en-US" smtClean="0"/>
              <a:t>‹#›</a:t>
            </a:fld>
            <a:endParaRPr lang="en-US"/>
          </a:p>
        </p:txBody>
      </p:sp>
    </p:spTree>
    <p:extLst>
      <p:ext uri="{BB962C8B-B14F-4D97-AF65-F5344CB8AC3E}">
        <p14:creationId xmlns:p14="http://schemas.microsoft.com/office/powerpoint/2010/main" val="202280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DA2FF-0131-4601-A176-665F280D3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E22BC-4250-4A06-8864-059F8B4C8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F3F85-3239-4EA1-AD75-6509E6975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5BCF6-CA97-4862-A456-03ABF2A65CF8}" type="datetimeFigureOut">
              <a:rPr lang="en-US" smtClean="0"/>
              <a:t>3/3/2021</a:t>
            </a:fld>
            <a:endParaRPr lang="en-US"/>
          </a:p>
        </p:txBody>
      </p:sp>
      <p:sp>
        <p:nvSpPr>
          <p:cNvPr id="5" name="Footer Placeholder 4">
            <a:extLst>
              <a:ext uri="{FF2B5EF4-FFF2-40B4-BE49-F238E27FC236}">
                <a16:creationId xmlns:a16="http://schemas.microsoft.com/office/drawing/2014/main" id="{9012A749-0485-44F9-BC63-884A70A7D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3C8736-D782-4501-A278-846A2D6F2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C78AD-B9A6-4B0C-8C99-C7781F786413}" type="slidenum">
              <a:rPr lang="en-US" smtClean="0"/>
              <a:t>‹#›</a:t>
            </a:fld>
            <a:endParaRPr lang="en-US"/>
          </a:p>
        </p:txBody>
      </p:sp>
    </p:spTree>
    <p:extLst>
      <p:ext uri="{BB962C8B-B14F-4D97-AF65-F5344CB8AC3E}">
        <p14:creationId xmlns:p14="http://schemas.microsoft.com/office/powerpoint/2010/main" val="287176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6F8B28F-D4D7-4813-BE0E-D32A6007406E}"/>
              </a:ext>
            </a:extLst>
          </p:cNvPr>
          <p:cNvSpPr>
            <a:spLocks noGrp="1"/>
          </p:cNvSpPr>
          <p:nvPr>
            <p:ph type="ctrTitle"/>
          </p:nvPr>
        </p:nvSpPr>
        <p:spPr>
          <a:xfrm>
            <a:off x="1755648" y="1986369"/>
            <a:ext cx="8677656" cy="1746504"/>
          </a:xfrm>
        </p:spPr>
        <p:txBody>
          <a:bodyPr>
            <a:normAutofit/>
          </a:bodyPr>
          <a:lstStyle/>
          <a:p>
            <a:r>
              <a:rPr lang="en-US" sz="4200" dirty="0">
                <a:solidFill>
                  <a:srgbClr val="FFFFFF"/>
                </a:solidFill>
              </a:rPr>
              <a:t>Refrigeration Challenges in the Off-Shore Fisheries Sectors </a:t>
            </a:r>
          </a:p>
        </p:txBody>
      </p:sp>
      <p:sp>
        <p:nvSpPr>
          <p:cNvPr id="3" name="Subtitle 2">
            <a:extLst>
              <a:ext uri="{FF2B5EF4-FFF2-40B4-BE49-F238E27FC236}">
                <a16:creationId xmlns:a16="http://schemas.microsoft.com/office/drawing/2014/main" id="{5C300100-AB3C-48C0-B51B-779E4AD30EE5}"/>
              </a:ext>
            </a:extLst>
          </p:cNvPr>
          <p:cNvSpPr>
            <a:spLocks noGrp="1"/>
          </p:cNvSpPr>
          <p:nvPr>
            <p:ph type="subTitle" idx="1"/>
          </p:nvPr>
        </p:nvSpPr>
        <p:spPr>
          <a:xfrm>
            <a:off x="1755648" y="3881568"/>
            <a:ext cx="8677656" cy="1231533"/>
          </a:xfrm>
        </p:spPr>
        <p:txBody>
          <a:bodyPr>
            <a:normAutofit/>
          </a:bodyPr>
          <a:lstStyle/>
          <a:p>
            <a:r>
              <a:rPr lang="en-US" sz="2000" dirty="0">
                <a:solidFill>
                  <a:srgbClr val="FFFFFF"/>
                </a:solidFill>
              </a:rPr>
              <a:t>Jeffrey Abraham Yamada</a:t>
            </a:r>
          </a:p>
          <a:p>
            <a:r>
              <a:rPr lang="en-US" sz="2000" dirty="0">
                <a:solidFill>
                  <a:srgbClr val="FFFFFF"/>
                </a:solidFill>
              </a:rPr>
              <a:t>National Ozone Officer</a:t>
            </a:r>
          </a:p>
          <a:p>
            <a:r>
              <a:rPr lang="en-US" sz="2000" dirty="0">
                <a:solidFill>
                  <a:srgbClr val="FFFFFF"/>
                </a:solidFill>
              </a:rPr>
              <a:t>March 4, 2021</a:t>
            </a:r>
          </a:p>
        </p:txBody>
      </p:sp>
    </p:spTree>
    <p:extLst>
      <p:ext uri="{BB962C8B-B14F-4D97-AF65-F5344CB8AC3E}">
        <p14:creationId xmlns:p14="http://schemas.microsoft.com/office/powerpoint/2010/main" val="421362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9B6A-809B-4EA4-B39C-6AE6BABA51B3}"/>
              </a:ext>
            </a:extLst>
          </p:cNvPr>
          <p:cNvSpPr>
            <a:spLocks noGrp="1"/>
          </p:cNvSpPr>
          <p:nvPr>
            <p:ph type="title"/>
          </p:nvPr>
        </p:nvSpPr>
        <p:spPr/>
        <p:txBody>
          <a:bodyPr/>
          <a:lstStyle/>
          <a:p>
            <a:r>
              <a:rPr lang="en-US" dirty="0"/>
              <a:t>FSM’s Flagged Vessels Total Catch for all Species</a:t>
            </a:r>
          </a:p>
        </p:txBody>
      </p:sp>
      <p:pic>
        <p:nvPicPr>
          <p:cNvPr id="8" name="Content Placeholder 7" descr="A screenshot of a cell phone&#10;&#10;Description automatically generated">
            <a:extLst>
              <a:ext uri="{FF2B5EF4-FFF2-40B4-BE49-F238E27FC236}">
                <a16:creationId xmlns:a16="http://schemas.microsoft.com/office/drawing/2014/main" id="{96F0252F-ED20-46C5-8A2A-B2D040ED661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
                    </a14:imgEffect>
                  </a14:imgLayer>
                </a14:imgProps>
              </a:ext>
              <a:ext uri="{28A0092B-C50C-407E-A947-70E740481C1C}">
                <a14:useLocalDpi xmlns:a14="http://schemas.microsoft.com/office/drawing/2010/main" val="0"/>
              </a:ext>
            </a:extLst>
          </a:blip>
          <a:stretch>
            <a:fillRect/>
          </a:stretch>
        </p:blipFill>
        <p:spPr>
          <a:xfrm>
            <a:off x="1361941" y="1553036"/>
            <a:ext cx="8658249" cy="4218499"/>
          </a:xfrm>
        </p:spPr>
      </p:pic>
      <p:sp>
        <p:nvSpPr>
          <p:cNvPr id="9" name="TextBox 8">
            <a:extLst>
              <a:ext uri="{FF2B5EF4-FFF2-40B4-BE49-F238E27FC236}">
                <a16:creationId xmlns:a16="http://schemas.microsoft.com/office/drawing/2014/main" id="{EC954DE0-EE67-415F-90A9-BC049CE38D37}"/>
              </a:ext>
            </a:extLst>
          </p:cNvPr>
          <p:cNvSpPr txBox="1"/>
          <p:nvPr/>
        </p:nvSpPr>
        <p:spPr>
          <a:xfrm>
            <a:off x="324465" y="6323598"/>
            <a:ext cx="4296697" cy="338554"/>
          </a:xfrm>
          <a:prstGeom prst="rect">
            <a:avLst/>
          </a:prstGeom>
          <a:noFill/>
        </p:spPr>
        <p:txBody>
          <a:bodyPr wrap="square" rtlCol="0">
            <a:spAutoFit/>
          </a:bodyPr>
          <a:lstStyle/>
          <a:p>
            <a:r>
              <a:rPr lang="en-US" sz="1600" dirty="0"/>
              <a:t>Source: WCFPC 2017 Tuna Catch Yearbook</a:t>
            </a:r>
          </a:p>
        </p:txBody>
      </p:sp>
    </p:spTree>
    <p:extLst>
      <p:ext uri="{BB962C8B-B14F-4D97-AF65-F5344CB8AC3E}">
        <p14:creationId xmlns:p14="http://schemas.microsoft.com/office/powerpoint/2010/main" val="244860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93BA-E931-46A2-9324-DAF2EC12ED49}"/>
              </a:ext>
            </a:extLst>
          </p:cNvPr>
          <p:cNvSpPr>
            <a:spLocks noGrp="1"/>
          </p:cNvSpPr>
          <p:nvPr>
            <p:ph type="title"/>
          </p:nvPr>
        </p:nvSpPr>
        <p:spPr>
          <a:xfrm>
            <a:off x="1201993" y="895"/>
            <a:ext cx="10515600" cy="1325563"/>
          </a:xfrm>
        </p:spPr>
        <p:txBody>
          <a:bodyPr/>
          <a:lstStyle/>
          <a:p>
            <a:r>
              <a:rPr lang="en-US" dirty="0"/>
              <a:t>Contribution to Gross Domestic Product</a:t>
            </a:r>
          </a:p>
        </p:txBody>
      </p:sp>
      <p:sp>
        <p:nvSpPr>
          <p:cNvPr id="5" name="TextBox 4">
            <a:extLst>
              <a:ext uri="{FF2B5EF4-FFF2-40B4-BE49-F238E27FC236}">
                <a16:creationId xmlns:a16="http://schemas.microsoft.com/office/drawing/2014/main" id="{EFF7CFAA-A80D-4A75-925C-ADCB3500F166}"/>
              </a:ext>
            </a:extLst>
          </p:cNvPr>
          <p:cNvSpPr txBox="1"/>
          <p:nvPr/>
        </p:nvSpPr>
        <p:spPr>
          <a:xfrm>
            <a:off x="172316" y="6387379"/>
            <a:ext cx="5577016" cy="338554"/>
          </a:xfrm>
          <a:prstGeom prst="rect">
            <a:avLst/>
          </a:prstGeom>
          <a:noFill/>
        </p:spPr>
        <p:txBody>
          <a:bodyPr wrap="square" rtlCol="0">
            <a:spAutoFit/>
          </a:bodyPr>
          <a:lstStyle/>
          <a:p>
            <a:r>
              <a:rPr lang="en-US" sz="1600" dirty="0"/>
              <a:t>Source: PITI-VITI Economic Review for Fiscal Year 2017</a:t>
            </a:r>
          </a:p>
        </p:txBody>
      </p:sp>
      <p:pic>
        <p:nvPicPr>
          <p:cNvPr id="8" name="Picture 7">
            <a:extLst>
              <a:ext uri="{FF2B5EF4-FFF2-40B4-BE49-F238E27FC236}">
                <a16:creationId xmlns:a16="http://schemas.microsoft.com/office/drawing/2014/main" id="{D679076F-17AB-46F5-B797-B90353179515}"/>
              </a:ext>
            </a:extLst>
          </p:cNvPr>
          <p:cNvPicPr>
            <a:picLocks noChangeAspect="1"/>
          </p:cNvPicPr>
          <p:nvPr/>
        </p:nvPicPr>
        <p:blipFill>
          <a:blip r:embed="rId2"/>
          <a:stretch>
            <a:fillRect/>
          </a:stretch>
        </p:blipFill>
        <p:spPr>
          <a:xfrm>
            <a:off x="2233402" y="1158049"/>
            <a:ext cx="7031860" cy="4410730"/>
          </a:xfrm>
          <a:prstGeom prst="rect">
            <a:avLst/>
          </a:prstGeom>
        </p:spPr>
      </p:pic>
    </p:spTree>
    <p:extLst>
      <p:ext uri="{BB962C8B-B14F-4D97-AF65-F5344CB8AC3E}">
        <p14:creationId xmlns:p14="http://schemas.microsoft.com/office/powerpoint/2010/main" val="318249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1"/>
          <p:cNvSpPr>
            <a:spLocks noGrp="1"/>
          </p:cNvSpPr>
          <p:nvPr>
            <p:ph type="title"/>
          </p:nvPr>
        </p:nvSpPr>
        <p:spPr>
          <a:xfrm>
            <a:off x="535020" y="685800"/>
            <a:ext cx="2780271" cy="5105400"/>
          </a:xfrm>
        </p:spPr>
        <p:txBody>
          <a:bodyPr>
            <a:normAutofit/>
          </a:bodyPr>
          <a:lstStyle/>
          <a:p>
            <a:r>
              <a:rPr lang="en-US" sz="4000" b="1">
                <a:solidFill>
                  <a:srgbClr val="FFFFFF"/>
                </a:solidFill>
              </a:rPr>
              <a:t>Marine Sector Challenges for HCFC phase-out</a:t>
            </a:r>
          </a:p>
        </p:txBody>
      </p:sp>
      <p:graphicFrame>
        <p:nvGraphicFramePr>
          <p:cNvPr id="7" name="Content Placeholder 2">
            <a:extLst>
              <a:ext uri="{FF2B5EF4-FFF2-40B4-BE49-F238E27FC236}">
                <a16:creationId xmlns:a16="http://schemas.microsoft.com/office/drawing/2014/main" id="{CB927B13-FD62-4875-94CD-2C3E7A1E84A3}"/>
              </a:ext>
            </a:extLst>
          </p:cNvPr>
          <p:cNvGraphicFramePr>
            <a:graphicFrameLocks/>
          </p:cNvGraphicFramePr>
          <p:nvPr>
            <p:extLst>
              <p:ext uri="{D42A27DB-BD31-4B8C-83A1-F6EECF244321}">
                <p14:modId xmlns:p14="http://schemas.microsoft.com/office/powerpoint/2010/main" val="343690331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0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BE692DD-7F27-4DB9-AEA6-F6A4CB753234}"/>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Continued…</a:t>
            </a:r>
          </a:p>
        </p:txBody>
      </p:sp>
      <p:graphicFrame>
        <p:nvGraphicFramePr>
          <p:cNvPr id="5" name="Content Placeholder 2">
            <a:extLst>
              <a:ext uri="{FF2B5EF4-FFF2-40B4-BE49-F238E27FC236}">
                <a16:creationId xmlns:a16="http://schemas.microsoft.com/office/drawing/2014/main" id="{6FFC069D-7AED-447D-9E86-B8EB170B60FD}"/>
              </a:ext>
            </a:extLst>
          </p:cNvPr>
          <p:cNvGraphicFramePr>
            <a:graphicFrameLocks noGrp="1"/>
          </p:cNvGraphicFramePr>
          <p:nvPr>
            <p:ph idx="1"/>
            <p:extLst>
              <p:ext uri="{D42A27DB-BD31-4B8C-83A1-F6EECF244321}">
                <p14:modId xmlns:p14="http://schemas.microsoft.com/office/powerpoint/2010/main" val="10123714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21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AB10-FE78-457F-AFA8-AEEA532E4DAD}"/>
              </a:ext>
            </a:extLst>
          </p:cNvPr>
          <p:cNvSpPr>
            <a:spLocks noGrp="1"/>
          </p:cNvSpPr>
          <p:nvPr>
            <p:ph type="title"/>
          </p:nvPr>
        </p:nvSpPr>
        <p:spPr/>
        <p:txBody>
          <a:bodyPr/>
          <a:lstStyle/>
          <a:p>
            <a:r>
              <a:rPr lang="en-US" dirty="0"/>
              <a:t>Global Conventions relating to Fisheries</a:t>
            </a:r>
          </a:p>
        </p:txBody>
      </p:sp>
      <p:graphicFrame>
        <p:nvGraphicFramePr>
          <p:cNvPr id="5" name="Diagram 4">
            <a:extLst>
              <a:ext uri="{FF2B5EF4-FFF2-40B4-BE49-F238E27FC236}">
                <a16:creationId xmlns:a16="http://schemas.microsoft.com/office/drawing/2014/main" id="{74748EA0-2D84-4795-A17D-191CC20EE645}"/>
              </a:ext>
            </a:extLst>
          </p:cNvPr>
          <p:cNvGraphicFramePr/>
          <p:nvPr>
            <p:extLst>
              <p:ext uri="{D42A27DB-BD31-4B8C-83A1-F6EECF244321}">
                <p14:modId xmlns:p14="http://schemas.microsoft.com/office/powerpoint/2010/main" val="2700260393"/>
              </p:ext>
            </p:extLst>
          </p:nvPr>
        </p:nvGraphicFramePr>
        <p:xfrm>
          <a:off x="2463111" y="1690688"/>
          <a:ext cx="6680888" cy="4678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93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B1C7-CB72-49AD-9B6A-7D0AF2B00A1D}"/>
              </a:ext>
            </a:extLst>
          </p:cNvPr>
          <p:cNvSpPr>
            <a:spLocks noGrp="1"/>
          </p:cNvSpPr>
          <p:nvPr>
            <p:ph type="title"/>
          </p:nvPr>
        </p:nvSpPr>
        <p:spPr>
          <a:xfrm>
            <a:off x="648929" y="629266"/>
            <a:ext cx="3651467" cy="1676603"/>
          </a:xfrm>
        </p:spPr>
        <p:txBody>
          <a:bodyPr>
            <a:normAutofit/>
          </a:bodyPr>
          <a:lstStyle/>
          <a:p>
            <a:r>
              <a:rPr lang="en-US" sz="3700"/>
              <a:t>Freezer types onboard Fishing Vessels</a:t>
            </a:r>
          </a:p>
        </p:txBody>
      </p:sp>
      <p:sp>
        <p:nvSpPr>
          <p:cNvPr id="3" name="Content Placeholder 2">
            <a:extLst>
              <a:ext uri="{FF2B5EF4-FFF2-40B4-BE49-F238E27FC236}">
                <a16:creationId xmlns:a16="http://schemas.microsoft.com/office/drawing/2014/main" id="{7D55E96C-E244-4C39-B0C7-83BF200D260E}"/>
              </a:ext>
            </a:extLst>
          </p:cNvPr>
          <p:cNvSpPr>
            <a:spLocks noGrp="1"/>
          </p:cNvSpPr>
          <p:nvPr>
            <p:ph idx="1"/>
          </p:nvPr>
        </p:nvSpPr>
        <p:spPr>
          <a:xfrm>
            <a:off x="648931" y="2438400"/>
            <a:ext cx="3651466" cy="3785419"/>
          </a:xfrm>
        </p:spPr>
        <p:txBody>
          <a:bodyPr>
            <a:normAutofit/>
          </a:bodyPr>
          <a:lstStyle/>
          <a:p>
            <a:endParaRPr lang="en-US" sz="1800"/>
          </a:p>
          <a:p>
            <a:r>
              <a:rPr lang="en-US" sz="1800"/>
              <a:t>Types that use R-22, R-717</a:t>
            </a:r>
          </a:p>
          <a:p>
            <a:r>
              <a:rPr lang="en-US" sz="1800"/>
              <a:t>The UNEP Montreal Protocol Technical and</a:t>
            </a:r>
            <a:br>
              <a:rPr lang="en-US" sz="1800"/>
            </a:br>
            <a:r>
              <a:rPr lang="en-US" sz="1800"/>
              <a:t>Economic Assessment Panel (TEAP) reported</a:t>
            </a:r>
            <a:br>
              <a:rPr lang="en-US" sz="1800"/>
            </a:br>
            <a:r>
              <a:rPr lang="en-US" sz="1800"/>
              <a:t>in October 2014 that almost 80% of fishing</a:t>
            </a:r>
            <a:br>
              <a:rPr lang="en-US" sz="1800"/>
            </a:br>
            <a:r>
              <a:rPr lang="en-US" sz="1800"/>
              <a:t>fleets all over the world uses HCFC-22 </a:t>
            </a:r>
            <a:br>
              <a:rPr lang="en-US" sz="1800"/>
            </a:br>
            <a:endParaRPr lang="en-US" sz="1800"/>
          </a:p>
          <a:p>
            <a:endParaRPr lang="en-US" sz="1800"/>
          </a:p>
        </p:txBody>
      </p:sp>
      <p:pic>
        <p:nvPicPr>
          <p:cNvPr id="4" name="Picture 3" descr="Freezer onboard a purse seiner vessel owned by Caroline Fisheries Corporation">
            <a:extLst>
              <a:ext uri="{FF2B5EF4-FFF2-40B4-BE49-F238E27FC236}">
                <a16:creationId xmlns:a16="http://schemas.microsoft.com/office/drawing/2014/main" id="{D4246788-C77C-405D-B4A3-8D29404E8FCA}"/>
              </a:ext>
            </a:extLst>
          </p:cNvPr>
          <p:cNvPicPr>
            <a:picLocks noChangeAspect="1"/>
          </p:cNvPicPr>
          <p:nvPr/>
        </p:nvPicPr>
        <p:blipFill rotWithShape="1">
          <a:blip r:embed="rId2"/>
          <a:srcRect l="1149" r="16800" b="-2"/>
          <a:stretch/>
        </p:blipFill>
        <p:spPr>
          <a:xfrm>
            <a:off x="4639056" y="10"/>
            <a:ext cx="7552944" cy="6857990"/>
          </a:xfrm>
          <a:prstGeom prst="rect">
            <a:avLst/>
          </a:prstGeom>
          <a:effectLst/>
        </p:spPr>
      </p:pic>
    </p:spTree>
    <p:extLst>
      <p:ext uri="{BB962C8B-B14F-4D97-AF65-F5344CB8AC3E}">
        <p14:creationId xmlns:p14="http://schemas.microsoft.com/office/powerpoint/2010/main" val="30809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2D8AC37-B5E8-4288-A545-9D73BF0D910B}"/>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What does this all mean?</a:t>
            </a:r>
          </a:p>
        </p:txBody>
      </p:sp>
      <p:graphicFrame>
        <p:nvGraphicFramePr>
          <p:cNvPr id="5" name="Content Placeholder 2">
            <a:extLst>
              <a:ext uri="{FF2B5EF4-FFF2-40B4-BE49-F238E27FC236}">
                <a16:creationId xmlns:a16="http://schemas.microsoft.com/office/drawing/2014/main" id="{4DA232AC-9582-46C0-9565-04A0385E6273}"/>
              </a:ext>
            </a:extLst>
          </p:cNvPr>
          <p:cNvGraphicFramePr>
            <a:graphicFrameLocks noGrp="1"/>
          </p:cNvGraphicFramePr>
          <p:nvPr>
            <p:ph idx="1"/>
            <p:extLst>
              <p:ext uri="{D42A27DB-BD31-4B8C-83A1-F6EECF244321}">
                <p14:modId xmlns:p14="http://schemas.microsoft.com/office/powerpoint/2010/main" val="3039739288"/>
              </p:ext>
            </p:extLst>
          </p:nvPr>
        </p:nvGraphicFramePr>
        <p:xfrm>
          <a:off x="4612782" y="108155"/>
          <a:ext cx="7648044" cy="6142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33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BB18B-F281-4A12-AC42-96E15EBB7E6B}"/>
              </a:ext>
            </a:extLst>
          </p:cNvPr>
          <p:cNvSpPr>
            <a:spLocks noGrp="1"/>
          </p:cNvSpPr>
          <p:nvPr>
            <p:ph type="title"/>
          </p:nvPr>
        </p:nvSpPr>
        <p:spPr>
          <a:xfrm>
            <a:off x="838200" y="963877"/>
            <a:ext cx="3494362" cy="4930246"/>
          </a:xfrm>
        </p:spPr>
        <p:txBody>
          <a:bodyPr>
            <a:normAutofit/>
          </a:bodyPr>
          <a:lstStyle/>
          <a:p>
            <a:pPr algn="ctr"/>
            <a:r>
              <a:rPr lang="en-US" dirty="0">
                <a:solidFill>
                  <a:schemeClr val="accent1"/>
                </a:solidFill>
              </a:rPr>
              <a:t>Outline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6DD771-C884-4722-BC39-D5D422565238}"/>
              </a:ext>
            </a:extLst>
          </p:cNvPr>
          <p:cNvSpPr>
            <a:spLocks noGrp="1"/>
          </p:cNvSpPr>
          <p:nvPr>
            <p:ph idx="1"/>
          </p:nvPr>
        </p:nvSpPr>
        <p:spPr>
          <a:xfrm>
            <a:off x="4976031" y="963877"/>
            <a:ext cx="6377769" cy="4930246"/>
          </a:xfrm>
        </p:spPr>
        <p:txBody>
          <a:bodyPr anchor="ctr">
            <a:normAutofit/>
          </a:bodyPr>
          <a:lstStyle/>
          <a:p>
            <a:r>
              <a:rPr lang="en-US" sz="2400" dirty="0"/>
              <a:t>Fisheries on the global scale</a:t>
            </a:r>
          </a:p>
          <a:p>
            <a:r>
              <a:rPr lang="en-US" sz="2400" dirty="0"/>
              <a:t>Fisheries in the Pacific Economy</a:t>
            </a:r>
          </a:p>
          <a:p>
            <a:r>
              <a:rPr lang="en-US" sz="2400" dirty="0"/>
              <a:t>Overview of the Fisheries sector in FSM</a:t>
            </a:r>
          </a:p>
          <a:p>
            <a:r>
              <a:rPr lang="en-US" sz="2400" dirty="0"/>
              <a:t>Marine Sector Challenges for HCFC phase-out </a:t>
            </a:r>
          </a:p>
          <a:p>
            <a:r>
              <a:rPr lang="en-US" sz="2400" dirty="0"/>
              <a:t>Freezer Types on-board fishing vessels</a:t>
            </a:r>
          </a:p>
          <a:p>
            <a:r>
              <a:rPr lang="en-US" sz="2400" dirty="0"/>
              <a:t>What does it all mean?</a:t>
            </a:r>
          </a:p>
          <a:p>
            <a:endParaRPr lang="en-US" sz="2400" dirty="0"/>
          </a:p>
          <a:p>
            <a:endParaRPr lang="en-US" sz="2400" dirty="0"/>
          </a:p>
        </p:txBody>
      </p:sp>
    </p:spTree>
    <p:extLst>
      <p:ext uri="{BB962C8B-B14F-4D97-AF65-F5344CB8AC3E}">
        <p14:creationId xmlns:p14="http://schemas.microsoft.com/office/powerpoint/2010/main" val="346069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63009-AAAE-4D4A-811B-AADE058A5E11}"/>
              </a:ext>
            </a:extLst>
          </p:cNvPr>
          <p:cNvPicPr>
            <a:picLocks noChangeAspect="1"/>
          </p:cNvPicPr>
          <p:nvPr/>
        </p:nvPicPr>
        <p:blipFill rotWithShape="1">
          <a:blip r:embed="rId2"/>
          <a:srcRect t="442"/>
          <a:stretch/>
        </p:blipFill>
        <p:spPr>
          <a:xfrm>
            <a:off x="-1" y="10"/>
            <a:ext cx="12192000" cy="6857990"/>
          </a:xfrm>
          <a:prstGeom prst="rect">
            <a:avLst/>
          </a:prstGeom>
        </p:spPr>
      </p:pic>
      <p:sp>
        <p:nvSpPr>
          <p:cNvPr id="2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B5BF859-DD76-47FC-93E0-0E16DBB768B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Fisheries on the Global Scale</a:t>
            </a:r>
            <a:br>
              <a:rPr lang="en-US" sz="4000"/>
            </a:br>
            <a:endParaRPr lang="en-US" sz="4000"/>
          </a:p>
        </p:txBody>
      </p:sp>
      <p:cxnSp>
        <p:nvCxnSpPr>
          <p:cNvPr id="23"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8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F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C7254-A30A-49F4-9807-E006B65975B0}"/>
              </a:ext>
            </a:extLst>
          </p:cNvPr>
          <p:cNvSpPr>
            <a:spLocks noGrp="1"/>
          </p:cNvSpPr>
          <p:nvPr>
            <p:ph type="title"/>
          </p:nvPr>
        </p:nvSpPr>
        <p:spPr>
          <a:xfrm>
            <a:off x="637380" y="265227"/>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Global Distribution of Motorized Fishing Vessels (2016)</a:t>
            </a:r>
          </a:p>
        </p:txBody>
      </p:sp>
      <p:pic>
        <p:nvPicPr>
          <p:cNvPr id="4" name="Content Placeholder 3">
            <a:extLst>
              <a:ext uri="{FF2B5EF4-FFF2-40B4-BE49-F238E27FC236}">
                <a16:creationId xmlns:a16="http://schemas.microsoft.com/office/drawing/2014/main" id="{FC053062-8E7E-482E-BBDB-2D6EF3FF4C46}"/>
              </a:ext>
            </a:extLst>
          </p:cNvPr>
          <p:cNvPicPr>
            <a:picLocks noGrp="1" noChangeAspect="1"/>
          </p:cNvPicPr>
          <p:nvPr>
            <p:ph idx="1"/>
          </p:nvPr>
        </p:nvPicPr>
        <p:blipFill>
          <a:blip r:embed="rId2"/>
          <a:stretch>
            <a:fillRect/>
          </a:stretch>
        </p:blipFill>
        <p:spPr>
          <a:xfrm>
            <a:off x="3623667" y="521110"/>
            <a:ext cx="8118523" cy="5368412"/>
          </a:xfrm>
          <a:prstGeom prst="rect">
            <a:avLst/>
          </a:prstGeom>
        </p:spPr>
      </p:pic>
      <p:sp>
        <p:nvSpPr>
          <p:cNvPr id="5" name="TextBox 4">
            <a:extLst>
              <a:ext uri="{FF2B5EF4-FFF2-40B4-BE49-F238E27FC236}">
                <a16:creationId xmlns:a16="http://schemas.microsoft.com/office/drawing/2014/main" id="{B4A5A4AE-1AC6-4C7D-BCA7-66F95C488194}"/>
              </a:ext>
            </a:extLst>
          </p:cNvPr>
          <p:cNvSpPr txBox="1"/>
          <p:nvPr/>
        </p:nvSpPr>
        <p:spPr>
          <a:xfrm>
            <a:off x="3694967" y="5520190"/>
            <a:ext cx="2025445" cy="369332"/>
          </a:xfrm>
          <a:prstGeom prst="rect">
            <a:avLst/>
          </a:prstGeom>
          <a:noFill/>
        </p:spPr>
        <p:txBody>
          <a:bodyPr wrap="square" rtlCol="0">
            <a:spAutoFit/>
          </a:bodyPr>
          <a:lstStyle/>
          <a:p>
            <a:r>
              <a:rPr lang="en-US" dirty="0"/>
              <a:t>In Thousands (‘000)</a:t>
            </a:r>
          </a:p>
        </p:txBody>
      </p:sp>
    </p:spTree>
    <p:extLst>
      <p:ext uri="{BB962C8B-B14F-4D97-AF65-F5344CB8AC3E}">
        <p14:creationId xmlns:p14="http://schemas.microsoft.com/office/powerpoint/2010/main" val="13233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2B931-A7D0-4DF0-9FFD-6AE664C24ED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Fisheries in the Pacific Economies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A50010EA-3AEB-475E-8910-E8DA640CF3DA}"/>
              </a:ext>
            </a:extLst>
          </p:cNvPr>
          <p:cNvPicPr>
            <a:picLocks noGrp="1" noChangeAspect="1"/>
          </p:cNvPicPr>
          <p:nvPr>
            <p:ph idx="1"/>
          </p:nvPr>
        </p:nvPicPr>
        <p:blipFill>
          <a:blip r:embed="rId2"/>
          <a:stretch>
            <a:fillRect/>
          </a:stretch>
        </p:blipFill>
        <p:spPr>
          <a:xfrm>
            <a:off x="5153822" y="967200"/>
            <a:ext cx="6553545" cy="4931542"/>
          </a:xfrm>
          <a:prstGeom prst="rect">
            <a:avLst/>
          </a:prstGeom>
        </p:spPr>
      </p:pic>
    </p:spTree>
    <p:extLst>
      <p:ext uri="{BB962C8B-B14F-4D97-AF65-F5344CB8AC3E}">
        <p14:creationId xmlns:p14="http://schemas.microsoft.com/office/powerpoint/2010/main" val="16911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F9E1-9E22-4CC2-83B8-F230AF11D4A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Fishing Access Fees for PIC region and contribution to GDP</a:t>
            </a:r>
          </a:p>
        </p:txBody>
      </p:sp>
      <p:pic>
        <p:nvPicPr>
          <p:cNvPr id="4" name="Content Placeholder 3">
            <a:extLst>
              <a:ext uri="{FF2B5EF4-FFF2-40B4-BE49-F238E27FC236}">
                <a16:creationId xmlns:a16="http://schemas.microsoft.com/office/drawing/2014/main" id="{0C4C45BB-0C83-47C0-9F11-A6F9DBD07DDF}"/>
              </a:ext>
            </a:extLst>
          </p:cNvPr>
          <p:cNvPicPr>
            <a:picLocks noGrp="1" noChangeAspect="1"/>
          </p:cNvPicPr>
          <p:nvPr>
            <p:ph idx="1"/>
          </p:nvPr>
        </p:nvPicPr>
        <p:blipFill>
          <a:blip r:embed="rId2"/>
          <a:stretch>
            <a:fillRect/>
          </a:stretch>
        </p:blipFill>
        <p:spPr>
          <a:xfrm>
            <a:off x="4827337" y="412955"/>
            <a:ext cx="7187682" cy="5810864"/>
          </a:xfrm>
          <a:prstGeom prst="rect">
            <a:avLst/>
          </a:prstGeom>
        </p:spPr>
      </p:pic>
      <p:sp>
        <p:nvSpPr>
          <p:cNvPr id="5" name="Rectangle 4">
            <a:extLst>
              <a:ext uri="{FF2B5EF4-FFF2-40B4-BE49-F238E27FC236}">
                <a16:creationId xmlns:a16="http://schemas.microsoft.com/office/drawing/2014/main" id="{C0583A10-6BC1-43FB-8583-3371BB88B50E}"/>
              </a:ext>
            </a:extLst>
          </p:cNvPr>
          <p:cNvSpPr/>
          <p:nvPr/>
        </p:nvSpPr>
        <p:spPr>
          <a:xfrm>
            <a:off x="4827337" y="1514168"/>
            <a:ext cx="7187682" cy="462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58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8D00-2B6F-4067-BE0F-6F7B5DA2AF9B}"/>
              </a:ext>
            </a:extLst>
          </p:cNvPr>
          <p:cNvSpPr>
            <a:spLocks noGrp="1"/>
          </p:cNvSpPr>
          <p:nvPr>
            <p:ph type="title"/>
          </p:nvPr>
        </p:nvSpPr>
        <p:spPr>
          <a:xfrm>
            <a:off x="2469835" y="215099"/>
            <a:ext cx="7119008" cy="518453"/>
          </a:xfrm>
        </p:spPr>
        <p:txBody>
          <a:bodyPr>
            <a:normAutofit fontScale="90000"/>
          </a:bodyPr>
          <a:lstStyle/>
          <a:p>
            <a:r>
              <a:rPr lang="en-US" dirty="0"/>
              <a:t>FSM’s Flagged Vessels as of 04/19</a:t>
            </a:r>
          </a:p>
        </p:txBody>
      </p:sp>
      <p:pic>
        <p:nvPicPr>
          <p:cNvPr id="4" name="Content Placeholder 3">
            <a:extLst>
              <a:ext uri="{FF2B5EF4-FFF2-40B4-BE49-F238E27FC236}">
                <a16:creationId xmlns:a16="http://schemas.microsoft.com/office/drawing/2014/main" id="{9984EC4E-6C81-4889-9C64-1F06142A0D7F}"/>
              </a:ext>
            </a:extLst>
          </p:cNvPr>
          <p:cNvPicPr>
            <a:picLocks noGrp="1" noChangeAspect="1"/>
          </p:cNvPicPr>
          <p:nvPr>
            <p:ph idx="1"/>
          </p:nvPr>
        </p:nvPicPr>
        <p:blipFill rotWithShape="1">
          <a:blip r:embed="rId2"/>
          <a:srcRect r="689"/>
          <a:stretch/>
        </p:blipFill>
        <p:spPr>
          <a:xfrm>
            <a:off x="149224" y="1096767"/>
            <a:ext cx="5946776" cy="5025437"/>
          </a:xfrm>
          <a:prstGeom prst="rect">
            <a:avLst/>
          </a:prstGeom>
        </p:spPr>
      </p:pic>
      <p:pic>
        <p:nvPicPr>
          <p:cNvPr id="5" name="Picture 4">
            <a:extLst>
              <a:ext uri="{FF2B5EF4-FFF2-40B4-BE49-F238E27FC236}">
                <a16:creationId xmlns:a16="http://schemas.microsoft.com/office/drawing/2014/main" id="{B91CDE7C-EE30-4692-8476-BF0604583A61}"/>
              </a:ext>
            </a:extLst>
          </p:cNvPr>
          <p:cNvPicPr>
            <a:picLocks noChangeAspect="1"/>
          </p:cNvPicPr>
          <p:nvPr/>
        </p:nvPicPr>
        <p:blipFill>
          <a:blip r:embed="rId3"/>
          <a:stretch>
            <a:fillRect/>
          </a:stretch>
        </p:blipFill>
        <p:spPr>
          <a:xfrm>
            <a:off x="6341571" y="1096767"/>
            <a:ext cx="5555432" cy="5027681"/>
          </a:xfrm>
          <a:prstGeom prst="rect">
            <a:avLst/>
          </a:prstGeom>
        </p:spPr>
      </p:pic>
    </p:spTree>
    <p:extLst>
      <p:ext uri="{BB962C8B-B14F-4D97-AF65-F5344CB8AC3E}">
        <p14:creationId xmlns:p14="http://schemas.microsoft.com/office/powerpoint/2010/main" val="173476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32DCB30-0A3A-453C-8F39-965B18BE1D8E}"/>
              </a:ext>
            </a:extLst>
          </p:cNvPr>
          <p:cNvPicPr>
            <a:picLocks noChangeAspect="1"/>
          </p:cNvPicPr>
          <p:nvPr/>
        </p:nvPicPr>
        <p:blipFill>
          <a:blip r:embed="rId2"/>
          <a:stretch>
            <a:fillRect/>
          </a:stretch>
        </p:blipFill>
        <p:spPr>
          <a:xfrm>
            <a:off x="6421035" y="1191132"/>
            <a:ext cx="5129784" cy="4475736"/>
          </a:xfrm>
          <a:prstGeom prst="rect">
            <a:avLst/>
          </a:prstGeom>
        </p:spPr>
      </p:pic>
      <p:sp>
        <p:nvSpPr>
          <p:cNvPr id="25" name="Rectangle 2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5AFBE9-FA82-4619-B510-FBD993F10739}"/>
              </a:ext>
            </a:extLst>
          </p:cNvPr>
          <p:cNvPicPr>
            <a:picLocks noChangeAspect="1"/>
          </p:cNvPicPr>
          <p:nvPr/>
        </p:nvPicPr>
        <p:blipFill>
          <a:blip r:embed="rId3"/>
          <a:stretch>
            <a:fillRect/>
          </a:stretch>
        </p:blipFill>
        <p:spPr>
          <a:xfrm>
            <a:off x="641180" y="1197544"/>
            <a:ext cx="5129784" cy="4462912"/>
          </a:xfrm>
          <a:prstGeom prst="rect">
            <a:avLst/>
          </a:prstGeom>
        </p:spPr>
      </p:pic>
    </p:spTree>
    <p:extLst>
      <p:ext uri="{BB962C8B-B14F-4D97-AF65-F5344CB8AC3E}">
        <p14:creationId xmlns:p14="http://schemas.microsoft.com/office/powerpoint/2010/main" val="13414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AFB8F-6004-479A-9C8C-17813E460538}"/>
              </a:ext>
            </a:extLst>
          </p:cNvPr>
          <p:cNvPicPr>
            <a:picLocks noChangeAspect="1"/>
          </p:cNvPicPr>
          <p:nvPr/>
        </p:nvPicPr>
        <p:blipFill>
          <a:blip r:embed="rId3"/>
          <a:stretch>
            <a:fillRect/>
          </a:stretch>
        </p:blipFill>
        <p:spPr>
          <a:xfrm>
            <a:off x="2098121" y="324880"/>
            <a:ext cx="7995757" cy="5837023"/>
          </a:xfrm>
          <a:prstGeom prst="rect">
            <a:avLst/>
          </a:prstGeom>
        </p:spPr>
      </p:pic>
    </p:spTree>
    <p:extLst>
      <p:ext uri="{BB962C8B-B14F-4D97-AF65-F5344CB8AC3E}">
        <p14:creationId xmlns:p14="http://schemas.microsoft.com/office/powerpoint/2010/main" val="3408179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567</Words>
  <Application>Microsoft Office PowerPoint</Application>
  <PresentationFormat>Widescreen</PresentationFormat>
  <Paragraphs>55</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Refrigeration Challenges in the Off-Shore Fisheries Sectors </vt:lpstr>
      <vt:lpstr>Outline</vt:lpstr>
      <vt:lpstr>Fisheries on the Global Scale </vt:lpstr>
      <vt:lpstr>Global Distribution of Motorized Fishing Vessels (2016)</vt:lpstr>
      <vt:lpstr>Fisheries in the Pacific Economies</vt:lpstr>
      <vt:lpstr>Fishing Access Fees for PIC region and contribution to GDP</vt:lpstr>
      <vt:lpstr>FSM’s Flagged Vessels as of 04/19</vt:lpstr>
      <vt:lpstr>PowerPoint Presentation</vt:lpstr>
      <vt:lpstr>PowerPoint Presentation</vt:lpstr>
      <vt:lpstr>FSM’s Flagged Vessels Total Catch for all Species</vt:lpstr>
      <vt:lpstr>Contribution to Gross Domestic Product</vt:lpstr>
      <vt:lpstr>Marine Sector Challenges for HCFC phase-out</vt:lpstr>
      <vt:lpstr>Continued…</vt:lpstr>
      <vt:lpstr>Global Conventions relating to Fisheries</vt:lpstr>
      <vt:lpstr>Freezer types onboard Fishing Vessels</vt:lpstr>
      <vt:lpstr>What does this all mean?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Refrigeration Challenges in the Off-Shore Fisheries Sectors</dc:title>
  <dc:creator>Yota Oue</dc:creator>
  <cp:lastModifiedBy>Jeffrey Yamada</cp:lastModifiedBy>
  <cp:revision>3</cp:revision>
  <dcterms:created xsi:type="dcterms:W3CDTF">2019-04-04T22:19:55Z</dcterms:created>
  <dcterms:modified xsi:type="dcterms:W3CDTF">2021-03-03T15:12:51Z</dcterms:modified>
</cp:coreProperties>
</file>