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43"/>
  </p:notesMasterIdLst>
  <p:sldIdLst>
    <p:sldId id="260" r:id="rId3"/>
    <p:sldId id="257" r:id="rId4"/>
    <p:sldId id="272" r:id="rId5"/>
    <p:sldId id="258" r:id="rId6"/>
    <p:sldId id="263" r:id="rId7"/>
    <p:sldId id="298" r:id="rId8"/>
    <p:sldId id="266" r:id="rId9"/>
    <p:sldId id="259" r:id="rId10"/>
    <p:sldId id="262" r:id="rId11"/>
    <p:sldId id="261" r:id="rId12"/>
    <p:sldId id="283" r:id="rId13"/>
    <p:sldId id="273" r:id="rId14"/>
    <p:sldId id="279" r:id="rId15"/>
    <p:sldId id="284" r:id="rId16"/>
    <p:sldId id="280" r:id="rId17"/>
    <p:sldId id="281" r:id="rId18"/>
    <p:sldId id="282" r:id="rId19"/>
    <p:sldId id="267" r:id="rId20"/>
    <p:sldId id="293" r:id="rId21"/>
    <p:sldId id="294" r:id="rId22"/>
    <p:sldId id="286" r:id="rId23"/>
    <p:sldId id="278" r:id="rId24"/>
    <p:sldId id="297" r:id="rId25"/>
    <p:sldId id="289" r:id="rId26"/>
    <p:sldId id="290" r:id="rId27"/>
    <p:sldId id="291" r:id="rId28"/>
    <p:sldId id="292" r:id="rId29"/>
    <p:sldId id="288" r:id="rId30"/>
    <p:sldId id="268" r:id="rId31"/>
    <p:sldId id="287" r:id="rId32"/>
    <p:sldId id="299" r:id="rId33"/>
    <p:sldId id="269" r:id="rId34"/>
    <p:sldId id="276" r:id="rId35"/>
    <p:sldId id="264" r:id="rId36"/>
    <p:sldId id="270" r:id="rId37"/>
    <p:sldId id="295" r:id="rId38"/>
    <p:sldId id="296" r:id="rId39"/>
    <p:sldId id="274" r:id="rId40"/>
    <p:sldId id="271" r:id="rId41"/>
    <p:sldId id="275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Outside%20project%20data%20for%20comparison:OEDC%202013%20Climate%20Finance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Outside%20project%20data%20for%20comparison:OEDC%202013%20Climate%20Finance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Outside%20project%20data%20for%20comparison:OEDC%202013%20Climate%20Finance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Pacific%20Climate%20Finance_7.21.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Pacific%20Climate%20Finance_7.21.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Library:Application%20Support:Microsoft:Office:Office%202011%20AutoRecovery:Pacific%20Climate%20Finance_7.21.15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Pacific%20Climate%20Finance_7.22.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Outside%20project%20data%20for%20comparison:OEDC%202013%20Climate%20Finance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Outside%20project%20data%20for%20comparison:OEDC%202013%20Climate%20Finance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Pacific%20Climate%20Finance_7.22.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Library:Application%20Support:Microsoft:Office:Office%202011%20AutoRecovery:Pacific%20Climate%20Finance_7.21.15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Pacific%20Climate%20Finance_7.22.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Dropbox:Summer%202015%20Internship:SPREP:Climate%20Donors:Pacific%20Climate%20Finance%20Briefing%20and%20Data:Outside%20project%20data%20for%20comparison:OEDC%202013%20Climate%20Finance%20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gueriteharden:Library:Application%20Support:Microsoft:Office:Office%202011%20AutoRecovery:Pacific%20Climate%20Finance_7.21.15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'OECD Global Pivots'!$A$5:$A$10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America</c:v>
                </c:pt>
                <c:pt idx="3">
                  <c:v>Europe</c:v>
                </c:pt>
                <c:pt idx="4">
                  <c:v>Developing countries unspecified</c:v>
                </c:pt>
                <c:pt idx="5">
                  <c:v>Oceania</c:v>
                </c:pt>
              </c:strCache>
            </c:strRef>
          </c:cat>
          <c:val>
            <c:numRef>
              <c:f>'OECD Global Pivots'!$C$5:$C$10</c:f>
              <c:numCache>
                <c:formatCode>_-"$"* #,##0_-;\-"$"* #,##0_-;_-"$"* "-"??_-;_-@_-</c:formatCode>
                <c:ptCount val="6"/>
                <c:pt idx="0">
                  <c:v>15060287408.9911</c:v>
                </c:pt>
                <c:pt idx="1">
                  <c:v>10650164310.5368</c:v>
                </c:pt>
                <c:pt idx="2">
                  <c:v>4973251410.6767502</c:v>
                </c:pt>
                <c:pt idx="3">
                  <c:v>3994263092.3318</c:v>
                </c:pt>
                <c:pt idx="4">
                  <c:v>3343625144.8912902</c:v>
                </c:pt>
                <c:pt idx="5">
                  <c:v>493577408.65686399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7-4980-86D7-C83B8FA211B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$ Approved</c:v>
          </c:tx>
          <c:invertIfNegative val="0"/>
          <c:cat>
            <c:strRef>
              <c:f>'OECD Pacific Pivots'!$A$27:$A$28</c:f>
              <c:strCache>
                <c:ptCount val="2"/>
                <c:pt idx="0">
                  <c:v>Bilateral</c:v>
                </c:pt>
                <c:pt idx="1">
                  <c:v>Multilateral</c:v>
                </c:pt>
              </c:strCache>
            </c:strRef>
          </c:cat>
          <c:val>
            <c:numRef>
              <c:f>'OECD Pacific Pivots'!$C$27:$C$28</c:f>
              <c:numCache>
                <c:formatCode>_-"$"* #,##0_-;\-"$"* #,##0_-;_-"$"* "-"??_-;_-@_-</c:formatCode>
                <c:ptCount val="2"/>
                <c:pt idx="0">
                  <c:v>337887776.34692597</c:v>
                </c:pt>
                <c:pt idx="1">
                  <c:v>153222535.38999999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0-4170-AA82-39CB7D064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625208"/>
        <c:axId val="2073713976"/>
      </c:barChart>
      <c:lineChart>
        <c:grouping val="standard"/>
        <c:varyColors val="0"/>
        <c:ser>
          <c:idx val="1"/>
          <c:order val="1"/>
          <c:tx>
            <c:v># Projects</c:v>
          </c:tx>
          <c:marker>
            <c:symbol val="none"/>
          </c:marker>
          <c:cat>
            <c:strRef>
              <c:f>'OECD Pacific Pivots'!$A$27:$A$28</c:f>
              <c:strCache>
                <c:ptCount val="2"/>
                <c:pt idx="0">
                  <c:v>Bilateral</c:v>
                </c:pt>
                <c:pt idx="1">
                  <c:v>Multilateral</c:v>
                </c:pt>
              </c:strCache>
            </c:strRef>
          </c:cat>
          <c:val>
            <c:numRef>
              <c:f>'OECD Pacific Pivots'!$B$27:$B$28</c:f>
              <c:numCache>
                <c:formatCode>General</c:formatCode>
                <c:ptCount val="2"/>
                <c:pt idx="0">
                  <c:v>277</c:v>
                </c:pt>
                <c:pt idx="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30-4170-AA82-39CB7D064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2739576"/>
        <c:axId val="-2077604008"/>
      </c:lineChart>
      <c:catAx>
        <c:axId val="-2077625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3713976"/>
        <c:crosses val="autoZero"/>
        <c:auto val="1"/>
        <c:lblAlgn val="ctr"/>
        <c:lblOffset val="100"/>
        <c:noMultiLvlLbl val="0"/>
      </c:catAx>
      <c:valAx>
        <c:axId val="2073713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USD</a:t>
                </a:r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77625208"/>
        <c:crosses val="autoZero"/>
        <c:crossBetween val="between"/>
        <c:dispUnits>
          <c:builtInUnit val="millions"/>
        </c:dispUnits>
      </c:valAx>
      <c:valAx>
        <c:axId val="-20776040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42739576"/>
        <c:crosses val="max"/>
        <c:crossBetween val="between"/>
      </c:valAx>
      <c:catAx>
        <c:axId val="-2042739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760400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$</c:v>
          </c:tx>
          <c:invertIfNegative val="0"/>
          <c:cat>
            <c:strRef>
              <c:f>'OECD Global Pivots'!$A$64:$A$65</c:f>
              <c:strCache>
                <c:ptCount val="2"/>
                <c:pt idx="0">
                  <c:v>Bilateral</c:v>
                </c:pt>
                <c:pt idx="1">
                  <c:v>Multilateral</c:v>
                </c:pt>
              </c:strCache>
            </c:strRef>
          </c:cat>
          <c:val>
            <c:numRef>
              <c:f>'OECD Global Pivots'!$C$64:$C$65</c:f>
              <c:numCache>
                <c:formatCode>_-"$"* #,##0_-;\-"$"* #,##0_-;_-"$"* "-"??_-;_-@_-</c:formatCode>
                <c:ptCount val="2"/>
                <c:pt idx="0">
                  <c:v>23136290466.3657</c:v>
                </c:pt>
                <c:pt idx="1">
                  <c:v>15378878309.7188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B-4F18-855B-02BD1C111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5538760"/>
        <c:axId val="-2033284728"/>
      </c:barChart>
      <c:lineChart>
        <c:grouping val="standard"/>
        <c:varyColors val="0"/>
        <c:ser>
          <c:idx val="1"/>
          <c:order val="1"/>
          <c:tx>
            <c:v># Projects</c:v>
          </c:tx>
          <c:marker>
            <c:symbol val="none"/>
          </c:marker>
          <c:cat>
            <c:strRef>
              <c:f>'OECD Global Pivots'!$A$64:$A$65</c:f>
              <c:strCache>
                <c:ptCount val="2"/>
                <c:pt idx="0">
                  <c:v>Bilateral</c:v>
                </c:pt>
                <c:pt idx="1">
                  <c:v>Multilateral</c:v>
                </c:pt>
              </c:strCache>
            </c:strRef>
          </c:cat>
          <c:val>
            <c:numRef>
              <c:f>'OECD Global Pivots'!$B$64:$B$65</c:f>
              <c:numCache>
                <c:formatCode>_(* #,##0_);_(* \(#,##0\);_(* "-"??_);_(@_)</c:formatCode>
                <c:ptCount val="2"/>
                <c:pt idx="0">
                  <c:v>6781</c:v>
                </c:pt>
                <c:pt idx="1">
                  <c:v>1110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B-4F18-855B-02BD1C111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118696"/>
        <c:axId val="2144073992"/>
      </c:lineChart>
      <c:catAx>
        <c:axId val="-2045538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33284728"/>
        <c:crosses val="autoZero"/>
        <c:auto val="1"/>
        <c:lblAlgn val="ctr"/>
        <c:lblOffset val="100"/>
        <c:noMultiLvlLbl val="0"/>
      </c:catAx>
      <c:valAx>
        <c:axId val="-2033284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USD</a:t>
                </a:r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45538760"/>
        <c:crosses val="autoZero"/>
        <c:crossBetween val="between"/>
        <c:dispUnits>
          <c:builtInUnit val="billions"/>
        </c:dispUnits>
      </c:valAx>
      <c:valAx>
        <c:axId val="21440739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Thousands of Projects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-2041118696"/>
        <c:crosses val="max"/>
        <c:crossBetween val="between"/>
        <c:dispUnits>
          <c:builtInUnit val="thousands"/>
        </c:dispUnits>
      </c:valAx>
      <c:catAx>
        <c:axId val="-2041118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407399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$/capita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FINAL!$A$450:$A$464</c:f>
              <c:strCache>
                <c:ptCount val="15"/>
                <c:pt idx="0">
                  <c:v>Tuvalu</c:v>
                </c:pt>
                <c:pt idx="1">
                  <c:v>Cook Islands</c:v>
                </c:pt>
                <c:pt idx="2">
                  <c:v>Kiribati</c:v>
                </c:pt>
                <c:pt idx="3">
                  <c:v>Tonga</c:v>
                </c:pt>
                <c:pt idx="4">
                  <c:v>Samoa</c:v>
                </c:pt>
                <c:pt idx="5">
                  <c:v>Vanuatu</c:v>
                </c:pt>
                <c:pt idx="6">
                  <c:v>Palau</c:v>
                </c:pt>
                <c:pt idx="7">
                  <c:v>Solomon Islands</c:v>
                </c:pt>
                <c:pt idx="8">
                  <c:v>Nauru</c:v>
                </c:pt>
                <c:pt idx="9">
                  <c:v>Marshall Islands</c:v>
                </c:pt>
                <c:pt idx="10">
                  <c:v>Fiji</c:v>
                </c:pt>
                <c:pt idx="11">
                  <c:v>Regional</c:v>
                </c:pt>
                <c:pt idx="12">
                  <c:v>FSM</c:v>
                </c:pt>
                <c:pt idx="13">
                  <c:v>Papua New Guinea</c:v>
                </c:pt>
                <c:pt idx="14">
                  <c:v>Niue</c:v>
                </c:pt>
              </c:strCache>
            </c:strRef>
          </c:cat>
          <c:val>
            <c:numRef>
              <c:f>FINAL!$D$450:$D$464</c:f>
              <c:numCache>
                <c:formatCode>_-"$"* #,##0_-;\-"$"* #,##0_-;_-"$"* "-"??_-;_-@_-</c:formatCode>
                <c:ptCount val="15"/>
                <c:pt idx="0">
                  <c:v>1577.441474281085</c:v>
                </c:pt>
                <c:pt idx="1">
                  <c:v>1329.351100917431</c:v>
                </c:pt>
                <c:pt idx="2">
                  <c:v>1134.301921818058</c:v>
                </c:pt>
                <c:pt idx="3">
                  <c:v>470.0967499976262</c:v>
                </c:pt>
                <c:pt idx="4">
                  <c:v>408.6989053011996</c:v>
                </c:pt>
                <c:pt idx="5">
                  <c:v>246.84868038439171</c:v>
                </c:pt>
                <c:pt idx="6">
                  <c:v>141.43751792714411</c:v>
                </c:pt>
                <c:pt idx="7">
                  <c:v>87.350502734168259</c:v>
                </c:pt>
                <c:pt idx="8">
                  <c:v>67.773205077350255</c:v>
                </c:pt>
                <c:pt idx="9">
                  <c:v>34.105521146027279</c:v>
                </c:pt>
                <c:pt idx="10">
                  <c:v>26.546599853586279</c:v>
                </c:pt>
                <c:pt idx="11">
                  <c:v>19.769214910213339</c:v>
                </c:pt>
                <c:pt idx="12">
                  <c:v>18.480043264541411</c:v>
                </c:pt>
                <c:pt idx="13">
                  <c:v>18.01893074716569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E-4756-9E44-7FAA93589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7247208"/>
        <c:axId val="-2123023784"/>
      </c:barChart>
      <c:lineChart>
        <c:grouping val="standard"/>
        <c:varyColors val="0"/>
        <c:ser>
          <c:idx val="1"/>
          <c:order val="1"/>
          <c:tx>
            <c:strRef>
              <c:f>FINAL!$E$449</c:f>
              <c:strCache>
                <c:ptCount val="1"/>
                <c:pt idx="0">
                  <c:v>Average $/Capita Across the Pacific</c:v>
                </c:pt>
              </c:strCache>
            </c:strRef>
          </c:tx>
          <c:spPr>
            <a:ln w="12700" cmpd="sng"/>
          </c:spPr>
          <c:marker>
            <c:symbol val="none"/>
          </c:marker>
          <c:cat>
            <c:strRef>
              <c:f>FINAL!$A$450:$A$463</c:f>
              <c:strCache>
                <c:ptCount val="14"/>
                <c:pt idx="0">
                  <c:v>Tuvalu</c:v>
                </c:pt>
                <c:pt idx="1">
                  <c:v>Cook Islands</c:v>
                </c:pt>
                <c:pt idx="2">
                  <c:v>Kiribati</c:v>
                </c:pt>
                <c:pt idx="3">
                  <c:v>Tonga</c:v>
                </c:pt>
                <c:pt idx="4">
                  <c:v>Samoa</c:v>
                </c:pt>
                <c:pt idx="5">
                  <c:v>Vanuatu</c:v>
                </c:pt>
                <c:pt idx="6">
                  <c:v>Palau</c:v>
                </c:pt>
                <c:pt idx="7">
                  <c:v>Solomon Islands</c:v>
                </c:pt>
                <c:pt idx="8">
                  <c:v>Nauru</c:v>
                </c:pt>
                <c:pt idx="9">
                  <c:v>Marshall Islands</c:v>
                </c:pt>
                <c:pt idx="10">
                  <c:v>Fiji</c:v>
                </c:pt>
                <c:pt idx="11">
                  <c:v>Regional</c:v>
                </c:pt>
                <c:pt idx="12">
                  <c:v>FSM</c:v>
                </c:pt>
                <c:pt idx="13">
                  <c:v>Papua New Guinea</c:v>
                </c:pt>
              </c:strCache>
            </c:strRef>
          </c:cat>
          <c:val>
            <c:numRef>
              <c:f>FINAL!$E$450:$E$464</c:f>
              <c:numCache>
                <c:formatCode>_-"$"* #,##0_-;\-"$"* #,##0_-;_-"$"* "-"??_-;_-@_-</c:formatCode>
                <c:ptCount val="15"/>
                <c:pt idx="0">
                  <c:v>76.66857548006621</c:v>
                </c:pt>
                <c:pt idx="1">
                  <c:v>76.66857548006621</c:v>
                </c:pt>
                <c:pt idx="2">
                  <c:v>76.66857548006621</c:v>
                </c:pt>
                <c:pt idx="3">
                  <c:v>76.66857548006621</c:v>
                </c:pt>
                <c:pt idx="4">
                  <c:v>76.66857548006621</c:v>
                </c:pt>
                <c:pt idx="5">
                  <c:v>76.66857548006621</c:v>
                </c:pt>
                <c:pt idx="6">
                  <c:v>76.66857548006621</c:v>
                </c:pt>
                <c:pt idx="7">
                  <c:v>76.66857548006621</c:v>
                </c:pt>
                <c:pt idx="8">
                  <c:v>76.66857548006621</c:v>
                </c:pt>
                <c:pt idx="9">
                  <c:v>76.66857548006621</c:v>
                </c:pt>
                <c:pt idx="10">
                  <c:v>76.66857548006621</c:v>
                </c:pt>
                <c:pt idx="11">
                  <c:v>76.66857548006621</c:v>
                </c:pt>
                <c:pt idx="12">
                  <c:v>76.66857548006621</c:v>
                </c:pt>
                <c:pt idx="13">
                  <c:v>76.66857548006621</c:v>
                </c:pt>
                <c:pt idx="14">
                  <c:v>76.66857548006621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DE-4756-9E44-7FAA93589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7247208"/>
        <c:axId val="-2123023784"/>
      </c:lineChart>
      <c:catAx>
        <c:axId val="-2037247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-2123023784"/>
        <c:crosses val="autoZero"/>
        <c:auto val="1"/>
        <c:lblAlgn val="ctr"/>
        <c:lblOffset val="100"/>
        <c:noMultiLvlLbl val="0"/>
      </c:catAx>
      <c:valAx>
        <c:axId val="-2123023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USD</a:t>
                </a:r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372472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$/km2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FINAL!$A$473:$A$487</c:f>
              <c:strCache>
                <c:ptCount val="15"/>
                <c:pt idx="0">
                  <c:v>Samoa</c:v>
                </c:pt>
                <c:pt idx="1">
                  <c:v>Vanuatu</c:v>
                </c:pt>
                <c:pt idx="2">
                  <c:v>Tonga</c:v>
                </c:pt>
                <c:pt idx="3">
                  <c:v>Papua New Guinea</c:v>
                </c:pt>
                <c:pt idx="4">
                  <c:v>Kiribati</c:v>
                </c:pt>
                <c:pt idx="5">
                  <c:v>Solomon Islands</c:v>
                </c:pt>
                <c:pt idx="6">
                  <c:v>Tuvalu</c:v>
                </c:pt>
                <c:pt idx="7">
                  <c:v>Fiji</c:v>
                </c:pt>
                <c:pt idx="8">
                  <c:v>Regional</c:v>
                </c:pt>
                <c:pt idx="9">
                  <c:v>Cook Islands</c:v>
                </c:pt>
                <c:pt idx="10">
                  <c:v>Palau</c:v>
                </c:pt>
                <c:pt idx="11">
                  <c:v>Nauru</c:v>
                </c:pt>
                <c:pt idx="12">
                  <c:v>Marshall Islands</c:v>
                </c:pt>
                <c:pt idx="13">
                  <c:v>Federated States of Micronesia</c:v>
                </c:pt>
                <c:pt idx="14">
                  <c:v>Niue</c:v>
                </c:pt>
              </c:strCache>
            </c:strRef>
          </c:cat>
          <c:val>
            <c:numRef>
              <c:f>FINAL!$F$473:$F$487</c:f>
              <c:numCache>
                <c:formatCode>_-"$"* #,##0_-;\-"$"* #,##0_-;_-"$"* "-"??_-;_-@_-</c:formatCode>
                <c:ptCount val="15"/>
                <c:pt idx="0">
                  <c:v>686.71516328331836</c:v>
                </c:pt>
                <c:pt idx="1">
                  <c:v>91.742704014115574</c:v>
                </c:pt>
                <c:pt idx="2">
                  <c:v>73.123615418697383</c:v>
                </c:pt>
                <c:pt idx="3">
                  <c:v>45.347745617050514</c:v>
                </c:pt>
                <c:pt idx="4">
                  <c:v>32.695902061783102</c:v>
                </c:pt>
                <c:pt idx="5">
                  <c:v>31.008102466793169</c:v>
                </c:pt>
                <c:pt idx="6">
                  <c:v>21.66130700778643</c:v>
                </c:pt>
                <c:pt idx="7">
                  <c:v>18.741410256410251</c:v>
                </c:pt>
                <c:pt idx="8">
                  <c:v>9.7223049487908977</c:v>
                </c:pt>
                <c:pt idx="9">
                  <c:v>7.4383608829568804</c:v>
                </c:pt>
                <c:pt idx="10">
                  <c:v>4.8821617161716171</c:v>
                </c:pt>
                <c:pt idx="11">
                  <c:v>2.3317127260320709</c:v>
                </c:pt>
                <c:pt idx="12">
                  <c:v>0.89531670822942599</c:v>
                </c:pt>
                <c:pt idx="13">
                  <c:v>0.650880952380952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9-46FF-B97E-C4BF3059E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9647336"/>
        <c:axId val="2139644424"/>
      </c:barChart>
      <c:lineChart>
        <c:grouping val="standard"/>
        <c:varyColors val="0"/>
        <c:ser>
          <c:idx val="1"/>
          <c:order val="1"/>
          <c:tx>
            <c:v>Average $/km2 Across the Pacific</c:v>
          </c:tx>
          <c:spPr>
            <a:ln w="12700" cmpd="sng"/>
          </c:spPr>
          <c:marker>
            <c:symbol val="none"/>
          </c:marker>
          <c:dLbls>
            <c:delete val="1"/>
          </c:dLbls>
          <c:cat>
            <c:strRef>
              <c:f>FINAL!$A$473:$A$487</c:f>
              <c:strCache>
                <c:ptCount val="15"/>
                <c:pt idx="0">
                  <c:v>Samoa</c:v>
                </c:pt>
                <c:pt idx="1">
                  <c:v>Vanuatu</c:v>
                </c:pt>
                <c:pt idx="2">
                  <c:v>Tonga</c:v>
                </c:pt>
                <c:pt idx="3">
                  <c:v>Papua New Guinea</c:v>
                </c:pt>
                <c:pt idx="4">
                  <c:v>Kiribati</c:v>
                </c:pt>
                <c:pt idx="5">
                  <c:v>Solomon Islands</c:v>
                </c:pt>
                <c:pt idx="6">
                  <c:v>Tuvalu</c:v>
                </c:pt>
                <c:pt idx="7">
                  <c:v>Fiji</c:v>
                </c:pt>
                <c:pt idx="8">
                  <c:v>Regional</c:v>
                </c:pt>
                <c:pt idx="9">
                  <c:v>Cook Islands</c:v>
                </c:pt>
                <c:pt idx="10">
                  <c:v>Palau</c:v>
                </c:pt>
                <c:pt idx="11">
                  <c:v>Nauru</c:v>
                </c:pt>
                <c:pt idx="12">
                  <c:v>Marshall Islands</c:v>
                </c:pt>
                <c:pt idx="13">
                  <c:v>Federated States of Micronesia</c:v>
                </c:pt>
                <c:pt idx="14">
                  <c:v>Niue</c:v>
                </c:pt>
              </c:strCache>
            </c:strRef>
          </c:cat>
          <c:val>
            <c:numRef>
              <c:f>FINAL!$H$473:$H$487</c:f>
              <c:numCache>
                <c:formatCode>_("$"* #,##0.00_);_("$"* \(#,##0.00\);_("$"* "-"??_);_(@_)</c:formatCode>
                <c:ptCount val="15"/>
                <c:pt idx="0">
                  <c:v>37.704849392957108</c:v>
                </c:pt>
                <c:pt idx="1">
                  <c:v>37.704849392957108</c:v>
                </c:pt>
                <c:pt idx="2">
                  <c:v>37.704849392957108</c:v>
                </c:pt>
                <c:pt idx="3">
                  <c:v>37.704849392957108</c:v>
                </c:pt>
                <c:pt idx="4">
                  <c:v>37.704849392957108</c:v>
                </c:pt>
                <c:pt idx="5">
                  <c:v>37.704849392957108</c:v>
                </c:pt>
                <c:pt idx="6">
                  <c:v>37.704849392957108</c:v>
                </c:pt>
                <c:pt idx="7">
                  <c:v>37.704849392957108</c:v>
                </c:pt>
                <c:pt idx="8">
                  <c:v>37.704849392957108</c:v>
                </c:pt>
                <c:pt idx="9">
                  <c:v>37.704849392957108</c:v>
                </c:pt>
                <c:pt idx="10">
                  <c:v>37.704849392957108</c:v>
                </c:pt>
                <c:pt idx="11">
                  <c:v>37.704849392957108</c:v>
                </c:pt>
                <c:pt idx="12">
                  <c:v>37.704849392957108</c:v>
                </c:pt>
                <c:pt idx="13">
                  <c:v>37.704849392957108</c:v>
                </c:pt>
                <c:pt idx="14">
                  <c:v>37.704849392957108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F9-46FF-B97E-C4BF3059E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79647336"/>
        <c:axId val="2139644424"/>
      </c:lineChart>
      <c:catAx>
        <c:axId val="-207964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9644424"/>
        <c:crosses val="autoZero"/>
        <c:auto val="1"/>
        <c:lblAlgn val="ctr"/>
        <c:lblOffset val="100"/>
        <c:noMultiLvlLbl val="0"/>
      </c:catAx>
      <c:valAx>
        <c:axId val="2139644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USD</a:t>
                </a:r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796473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5796879556701"/>
          <c:y val="3.0483707090054199E-2"/>
          <c:w val="0.81315109247798201"/>
          <c:h val="0.77306749062003099"/>
        </c:manualLayout>
      </c:layout>
      <c:barChart>
        <c:barDir val="col"/>
        <c:grouping val="clustered"/>
        <c:varyColors val="0"/>
        <c:ser>
          <c:idx val="0"/>
          <c:order val="1"/>
          <c:tx>
            <c:v>Funds</c:v>
          </c:tx>
          <c:spPr>
            <a:solidFill>
              <a:srgbClr val="ED7D31"/>
            </a:solidFill>
          </c:spPr>
          <c:invertIfNegative val="0"/>
          <c:cat>
            <c:numRef>
              <c:f>FINAL!$A$72:$A$83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FINAL!$C$72:$C$83</c:f>
              <c:numCache>
                <c:formatCode>_-"$"* #,##0_-;\-"$"* #,##0_-;_-"$"* "-"??_-;_-@_-</c:formatCode>
                <c:ptCount val="12"/>
                <c:pt idx="0">
                  <c:v>3827650</c:v>
                </c:pt>
                <c:pt idx="1">
                  <c:v>599790</c:v>
                </c:pt>
                <c:pt idx="2">
                  <c:v>7700000</c:v>
                </c:pt>
                <c:pt idx="3">
                  <c:v>605000</c:v>
                </c:pt>
                <c:pt idx="4">
                  <c:v>115806507</c:v>
                </c:pt>
                <c:pt idx="5">
                  <c:v>142920718</c:v>
                </c:pt>
                <c:pt idx="6">
                  <c:v>26888272</c:v>
                </c:pt>
                <c:pt idx="7">
                  <c:v>43981331</c:v>
                </c:pt>
                <c:pt idx="8">
                  <c:v>52392623</c:v>
                </c:pt>
                <c:pt idx="9">
                  <c:v>74238327</c:v>
                </c:pt>
                <c:pt idx="10">
                  <c:v>99892106</c:v>
                </c:pt>
                <c:pt idx="11">
                  <c:v>95913975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C-4BD2-BE2F-49C50355D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0264552"/>
        <c:axId val="-2079886152"/>
      </c:barChart>
      <c:lineChart>
        <c:grouping val="standard"/>
        <c:varyColors val="0"/>
        <c:ser>
          <c:idx val="2"/>
          <c:order val="0"/>
          <c:tx>
            <c:v>Projects</c:v>
          </c:tx>
          <c:spPr>
            <a:ln w="28575" cmpd="sng">
              <a:solidFill>
                <a:schemeClr val="accent1"/>
              </a:solidFill>
            </a:ln>
          </c:spPr>
          <c:marker>
            <c:symbol val="square"/>
            <c:size val="5"/>
            <c:spPr>
              <a:solidFill>
                <a:schemeClr val="accent1"/>
              </a:solidFill>
              <a:ln w="28575" cmpd="sng">
                <a:noFill/>
              </a:ln>
            </c:spPr>
          </c:marker>
          <c:cat>
            <c:numRef>
              <c:f>FINAL!$A$72:$A$85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FINAL!$B$72:$B$85</c:f>
              <c:numCache>
                <c:formatCode>General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16</c:v>
                </c:pt>
                <c:pt idx="5">
                  <c:v>33</c:v>
                </c:pt>
                <c:pt idx="6">
                  <c:v>5</c:v>
                </c:pt>
                <c:pt idx="7">
                  <c:v>7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13</c:v>
                </c:pt>
                <c:pt idx="12">
                  <c:v>10</c:v>
                </c:pt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6C-4BD2-BE2F-49C50355D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0791688"/>
        <c:axId val="-2124667656"/>
      </c:lineChart>
      <c:catAx>
        <c:axId val="-2080264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Project Approval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79886152"/>
        <c:crosses val="autoZero"/>
        <c:auto val="1"/>
        <c:lblAlgn val="ctr"/>
        <c:lblOffset val="100"/>
        <c:noMultiLvlLbl val="0"/>
      </c:catAx>
      <c:valAx>
        <c:axId val="-20798861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Funding Approved </a:t>
                </a:r>
                <a:r>
                  <a:rPr lang="en-US" baseline="0"/>
                  <a:t>(Million USD)</a:t>
                </a:r>
                <a:endParaRPr lang="en-US"/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80264552"/>
        <c:crosses val="autoZero"/>
        <c:crossBetween val="between"/>
        <c:dispUnits>
          <c:builtInUnit val="millions"/>
        </c:dispUnits>
      </c:valAx>
      <c:valAx>
        <c:axId val="-212466765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40791688"/>
        <c:crosses val="max"/>
        <c:crossBetween val="between"/>
      </c:valAx>
      <c:catAx>
        <c:axId val="-2040791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466765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4591303480166399"/>
                  <c:y val="-3.87850905234723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DD-4FC1-B005-639B8C16C119}"/>
                </c:ext>
              </c:extLst>
            </c:dLbl>
            <c:dLbl>
              <c:idx val="1"/>
              <c:layout>
                <c:manualLayout>
                  <c:x val="0.24826572879508699"/>
                  <c:y val="-1.6802240041904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D-4FC1-B005-639B8C16C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FINAL!$E$124:$E$125</c:f>
              <c:strCache>
                <c:ptCount val="2"/>
                <c:pt idx="0">
                  <c:v>Bilateral</c:v>
                </c:pt>
                <c:pt idx="1">
                  <c:v>Multilateral</c:v>
                </c:pt>
              </c:strCache>
            </c:strRef>
          </c:cat>
          <c:val>
            <c:numRef>
              <c:f>FINAL!$F$124:$F$125</c:f>
              <c:numCache>
                <c:formatCode>_-"$"* #,##0_-;\-"$"* #,##0_-;_-"$"* "-"??_-;_-@_-</c:formatCode>
                <c:ptCount val="2"/>
                <c:pt idx="0">
                  <c:v>382366665</c:v>
                </c:pt>
                <c:pt idx="1">
                  <c:v>355090879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DD-4FC1-B005-639B8C16C1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$ Approved</c:v>
          </c:tx>
          <c:invertIfNegative val="0"/>
          <c:cat>
            <c:strRef>
              <c:f>'OECD Pacific Pivots'!$A$27:$A$28</c:f>
              <c:strCache>
                <c:ptCount val="2"/>
                <c:pt idx="0">
                  <c:v>Bilateral</c:v>
                </c:pt>
                <c:pt idx="1">
                  <c:v>Multilateral</c:v>
                </c:pt>
              </c:strCache>
            </c:strRef>
          </c:cat>
          <c:val>
            <c:numRef>
              <c:f>'OECD Pacific Pivots'!$C$27:$C$28</c:f>
              <c:numCache>
                <c:formatCode>_-"$"* #,##0_-;\-"$"* #,##0_-;_-"$"* "-"??_-;_-@_-</c:formatCode>
                <c:ptCount val="2"/>
                <c:pt idx="0">
                  <c:v>337887776.34692597</c:v>
                </c:pt>
                <c:pt idx="1">
                  <c:v>153222535.38999999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B-4962-8F90-B49602881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2064584"/>
        <c:axId val="-2125720472"/>
      </c:barChart>
      <c:lineChart>
        <c:grouping val="standard"/>
        <c:varyColors val="0"/>
        <c:ser>
          <c:idx val="1"/>
          <c:order val="1"/>
          <c:tx>
            <c:v># Projects</c:v>
          </c:tx>
          <c:marker>
            <c:symbol val="none"/>
          </c:marker>
          <c:cat>
            <c:strRef>
              <c:f>'OECD Pacific Pivots'!$A$27:$A$28</c:f>
              <c:strCache>
                <c:ptCount val="2"/>
                <c:pt idx="0">
                  <c:v>Bilateral</c:v>
                </c:pt>
                <c:pt idx="1">
                  <c:v>Multilateral</c:v>
                </c:pt>
              </c:strCache>
            </c:strRef>
          </c:cat>
          <c:val>
            <c:numRef>
              <c:f>'OECD Pacific Pivots'!$B$27:$B$28</c:f>
              <c:numCache>
                <c:formatCode>General</c:formatCode>
                <c:ptCount val="2"/>
                <c:pt idx="0">
                  <c:v>277</c:v>
                </c:pt>
                <c:pt idx="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0B-4962-8F90-B49602881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0569816"/>
        <c:axId val="-2130227192"/>
      </c:lineChart>
      <c:catAx>
        <c:axId val="-2032064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5720472"/>
        <c:crosses val="autoZero"/>
        <c:auto val="1"/>
        <c:lblAlgn val="ctr"/>
        <c:lblOffset val="100"/>
        <c:noMultiLvlLbl val="0"/>
      </c:catAx>
      <c:valAx>
        <c:axId val="-2125720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USD</a:t>
                </a:r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32064584"/>
        <c:crosses val="autoZero"/>
        <c:crossBetween val="between"/>
        <c:dispUnits>
          <c:builtInUnit val="millions"/>
        </c:dispUnits>
      </c:valAx>
      <c:valAx>
        <c:axId val="-21302271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of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0569816"/>
        <c:crosses val="max"/>
        <c:crossBetween val="between"/>
      </c:valAx>
      <c:catAx>
        <c:axId val="-2100569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0227192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$</c:v>
          </c:tx>
          <c:invertIfNegative val="0"/>
          <c:cat>
            <c:strRef>
              <c:f>'OECD Pacific Pivots'!$A$37:$A$54</c:f>
              <c:strCache>
                <c:ptCount val="18"/>
                <c:pt idx="0">
                  <c:v>Japan</c:v>
                </c:pt>
                <c:pt idx="1">
                  <c:v>EU institutions excl. EIB</c:v>
                </c:pt>
                <c:pt idx="2">
                  <c:v>Australia</c:v>
                </c:pt>
                <c:pt idx="3">
                  <c:v>Global Environment Facility</c:v>
                </c:pt>
                <c:pt idx="4">
                  <c:v>International Development Association</c:v>
                </c:pt>
                <c:pt idx="5">
                  <c:v>Asian Development Bank Special Funds</c:v>
                </c:pt>
                <c:pt idx="6">
                  <c:v>New Zealand</c:v>
                </c:pt>
                <c:pt idx="7">
                  <c:v>United Arab Emirates</c:v>
                </c:pt>
                <c:pt idx="8">
                  <c:v>Germany</c:v>
                </c:pt>
                <c:pt idx="9">
                  <c:v>Korea</c:v>
                </c:pt>
                <c:pt idx="10">
                  <c:v>Italy</c:v>
                </c:pt>
                <c:pt idx="11">
                  <c:v>France</c:v>
                </c:pt>
                <c:pt idx="12">
                  <c:v>Climate Investment Funds</c:v>
                </c:pt>
                <c:pt idx="13">
                  <c:v>International Finance Corporation</c:v>
                </c:pt>
                <c:pt idx="14">
                  <c:v>Switzerland</c:v>
                </c:pt>
                <c:pt idx="15">
                  <c:v>Norway</c:v>
                </c:pt>
                <c:pt idx="16">
                  <c:v>Finland</c:v>
                </c:pt>
                <c:pt idx="17">
                  <c:v>United Kingdom</c:v>
                </c:pt>
              </c:strCache>
            </c:strRef>
          </c:cat>
          <c:val>
            <c:numRef>
              <c:f>'OECD Pacific Pivots'!$C$37:$C$54</c:f>
              <c:numCache>
                <c:formatCode>_-"$"* #,##0_-;\-"$"* #,##0_-;_-"$"* "-"??_-;_-@_-</c:formatCode>
                <c:ptCount val="18"/>
                <c:pt idx="0">
                  <c:v>109524212.835005</c:v>
                </c:pt>
                <c:pt idx="1">
                  <c:v>87975305.363781199</c:v>
                </c:pt>
                <c:pt idx="2">
                  <c:v>82417583.631716102</c:v>
                </c:pt>
                <c:pt idx="3">
                  <c:v>71901545</c:v>
                </c:pt>
                <c:pt idx="4">
                  <c:v>42350420</c:v>
                </c:pt>
                <c:pt idx="5">
                  <c:v>37738843.200000003</c:v>
                </c:pt>
                <c:pt idx="6">
                  <c:v>26335949.3567155</c:v>
                </c:pt>
                <c:pt idx="7">
                  <c:v>25000000</c:v>
                </c:pt>
                <c:pt idx="8">
                  <c:v>2156133.8199999998</c:v>
                </c:pt>
                <c:pt idx="9">
                  <c:v>1717064</c:v>
                </c:pt>
                <c:pt idx="10">
                  <c:v>1198220.92405735</c:v>
                </c:pt>
                <c:pt idx="11">
                  <c:v>1190902.52257037</c:v>
                </c:pt>
                <c:pt idx="12">
                  <c:v>731777.18999999971</c:v>
                </c:pt>
                <c:pt idx="13">
                  <c:v>499950</c:v>
                </c:pt>
                <c:pt idx="14">
                  <c:v>161862.32196806199</c:v>
                </c:pt>
                <c:pt idx="15">
                  <c:v>115246.68254508299</c:v>
                </c:pt>
                <c:pt idx="16">
                  <c:v>79660.116834838002</c:v>
                </c:pt>
                <c:pt idx="17">
                  <c:v>15634.7717323327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E-4058-A7A4-C59AAF33C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1621960"/>
        <c:axId val="-2031737672"/>
      </c:barChart>
      <c:lineChart>
        <c:grouping val="standard"/>
        <c:varyColors val="0"/>
        <c:ser>
          <c:idx val="1"/>
          <c:order val="1"/>
          <c:tx>
            <c:v># Projects</c:v>
          </c:tx>
          <c:marker>
            <c:symbol val="none"/>
          </c:marker>
          <c:cat>
            <c:strRef>
              <c:f>'OECD Pacific Pivots'!$A$37:$A$54</c:f>
              <c:strCache>
                <c:ptCount val="18"/>
                <c:pt idx="0">
                  <c:v>Japan</c:v>
                </c:pt>
                <c:pt idx="1">
                  <c:v>EU institutions excl. EIB</c:v>
                </c:pt>
                <c:pt idx="2">
                  <c:v>Australia</c:v>
                </c:pt>
                <c:pt idx="3">
                  <c:v>Global Environment Facility</c:v>
                </c:pt>
                <c:pt idx="4">
                  <c:v>International Development Association</c:v>
                </c:pt>
                <c:pt idx="5">
                  <c:v>Asian Development Bank Special Funds</c:v>
                </c:pt>
                <c:pt idx="6">
                  <c:v>New Zealand</c:v>
                </c:pt>
                <c:pt idx="7">
                  <c:v>United Arab Emirates</c:v>
                </c:pt>
                <c:pt idx="8">
                  <c:v>Germany</c:v>
                </c:pt>
                <c:pt idx="9">
                  <c:v>Korea</c:v>
                </c:pt>
                <c:pt idx="10">
                  <c:v>Italy</c:v>
                </c:pt>
                <c:pt idx="11">
                  <c:v>France</c:v>
                </c:pt>
                <c:pt idx="12">
                  <c:v>Climate Investment Funds</c:v>
                </c:pt>
                <c:pt idx="13">
                  <c:v>International Finance Corporation</c:v>
                </c:pt>
                <c:pt idx="14">
                  <c:v>Switzerland</c:v>
                </c:pt>
                <c:pt idx="15">
                  <c:v>Norway</c:v>
                </c:pt>
                <c:pt idx="16">
                  <c:v>Finland</c:v>
                </c:pt>
                <c:pt idx="17">
                  <c:v>United Kingdom</c:v>
                </c:pt>
              </c:strCache>
            </c:strRef>
          </c:cat>
          <c:val>
            <c:numRef>
              <c:f>'OECD Pacific Pivots'!$B$37:$B$54</c:f>
              <c:numCache>
                <c:formatCode>General</c:formatCode>
                <c:ptCount val="18"/>
                <c:pt idx="0">
                  <c:v>39</c:v>
                </c:pt>
                <c:pt idx="1">
                  <c:v>8</c:v>
                </c:pt>
                <c:pt idx="2">
                  <c:v>170</c:v>
                </c:pt>
                <c:pt idx="3">
                  <c:v>32</c:v>
                </c:pt>
                <c:pt idx="4">
                  <c:v>12</c:v>
                </c:pt>
                <c:pt idx="5">
                  <c:v>7</c:v>
                </c:pt>
                <c:pt idx="6">
                  <c:v>11</c:v>
                </c:pt>
                <c:pt idx="7">
                  <c:v>5</c:v>
                </c:pt>
                <c:pt idx="8">
                  <c:v>4</c:v>
                </c:pt>
                <c:pt idx="9">
                  <c:v>16</c:v>
                </c:pt>
                <c:pt idx="10">
                  <c:v>2</c:v>
                </c:pt>
                <c:pt idx="11">
                  <c:v>18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1E-4058-A7A4-C59AAF33C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31921624"/>
        <c:axId val="2143976344"/>
      </c:lineChart>
      <c:catAx>
        <c:axId val="-2031621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31737672"/>
        <c:crosses val="autoZero"/>
        <c:auto val="1"/>
        <c:lblAlgn val="ctr"/>
        <c:lblOffset val="100"/>
        <c:noMultiLvlLbl val="0"/>
      </c:catAx>
      <c:valAx>
        <c:axId val="-2031737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USD</a:t>
                </a:r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31621960"/>
        <c:crosses val="autoZero"/>
        <c:crossBetween val="between"/>
        <c:dispUnits>
          <c:builtInUnit val="millions"/>
        </c:dispUnits>
      </c:valAx>
      <c:valAx>
        <c:axId val="21439763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#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31921624"/>
        <c:crosses val="max"/>
        <c:crossBetween val="between"/>
      </c:valAx>
      <c:catAx>
        <c:axId val="-2031921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397634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FINAL!$A$409:$A$424</c:f>
              <c:strCache>
                <c:ptCount val="16"/>
                <c:pt idx="0">
                  <c:v>Regional</c:v>
                </c:pt>
                <c:pt idx="1">
                  <c:v>Papua New Guinea</c:v>
                </c:pt>
                <c:pt idx="2">
                  <c:v>Kiribati</c:v>
                </c:pt>
                <c:pt idx="3">
                  <c:v>Samoa</c:v>
                </c:pt>
                <c:pt idx="4">
                  <c:v>Vanuatu</c:v>
                </c:pt>
                <c:pt idx="5">
                  <c:v>Tonga</c:v>
                </c:pt>
                <c:pt idx="6">
                  <c:v>Solomon Islands</c:v>
                </c:pt>
                <c:pt idx="7">
                  <c:v>Fiji</c:v>
                </c:pt>
                <c:pt idx="8">
                  <c:v>Tuvalu</c:v>
                </c:pt>
                <c:pt idx="9">
                  <c:v>Cook Islands</c:v>
                </c:pt>
                <c:pt idx="10">
                  <c:v>Palau</c:v>
                </c:pt>
                <c:pt idx="11">
                  <c:v>Federated States of Micronesia</c:v>
                </c:pt>
                <c:pt idx="12">
                  <c:v>Marshall Islands</c:v>
                </c:pt>
                <c:pt idx="13">
                  <c:v>Nauru</c:v>
                </c:pt>
                <c:pt idx="14">
                  <c:v>American Samoa</c:v>
                </c:pt>
                <c:pt idx="15">
                  <c:v>Niue</c:v>
                </c:pt>
              </c:strCache>
            </c:strRef>
          </c:cat>
          <c:val>
            <c:numRef>
              <c:f>FINAL!$B$409:$B$424</c:f>
              <c:numCache>
                <c:formatCode>_-"$"* #,##0_-;\-"$"* #,##0_-;_-"$"* "-"??_-;_-@_-</c:formatCode>
                <c:ptCount val="16"/>
                <c:pt idx="0">
                  <c:v>190244216</c:v>
                </c:pt>
                <c:pt idx="1">
                  <c:v>131916592</c:v>
                </c:pt>
                <c:pt idx="2">
                  <c:v>116096936</c:v>
                </c:pt>
                <c:pt idx="3">
                  <c:v>77804828</c:v>
                </c:pt>
                <c:pt idx="4">
                  <c:v>62394213</c:v>
                </c:pt>
                <c:pt idx="5">
                  <c:v>49512000</c:v>
                </c:pt>
                <c:pt idx="6">
                  <c:v>49023810</c:v>
                </c:pt>
                <c:pt idx="7">
                  <c:v>23389280</c:v>
                </c:pt>
                <c:pt idx="8">
                  <c:v>15578812</c:v>
                </c:pt>
                <c:pt idx="9">
                  <c:v>14489927</c:v>
                </c:pt>
                <c:pt idx="10">
                  <c:v>2958590</c:v>
                </c:pt>
                <c:pt idx="11">
                  <c:v>1913590</c:v>
                </c:pt>
                <c:pt idx="12">
                  <c:v>1795110</c:v>
                </c:pt>
                <c:pt idx="13">
                  <c:v>683425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1D-4F4B-80FD-43AD33EB07C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Bilateral</c:v>
          </c:tx>
          <c:invertIfNegative val="0"/>
          <c:cat>
            <c:strRef>
              <c:f>(FINAL!$A$9,FINAL!$A$13,FINAL!$A$16,FINAL!$A$19,FINAL!$A$22,FINAL!$A$25,FINAL!$A$28,FINAL!$A$32,FINAL!$A$35,FINAL!$A$39)</c:f>
              <c:strCache>
                <c:ptCount val="10"/>
                <c:pt idx="0">
                  <c:v>Papua New Guinea</c:v>
                </c:pt>
                <c:pt idx="1">
                  <c:v>Kiribati</c:v>
                </c:pt>
                <c:pt idx="2">
                  <c:v>Samoa</c:v>
                </c:pt>
                <c:pt idx="3">
                  <c:v>Vanuatu</c:v>
                </c:pt>
                <c:pt idx="4">
                  <c:v>Solomon Islands</c:v>
                </c:pt>
                <c:pt idx="5">
                  <c:v>Tonga</c:v>
                </c:pt>
                <c:pt idx="6">
                  <c:v>Fiji</c:v>
                </c:pt>
                <c:pt idx="7">
                  <c:v>Tuvalu</c:v>
                </c:pt>
                <c:pt idx="8">
                  <c:v>Cook Islands</c:v>
                </c:pt>
                <c:pt idx="9">
                  <c:v>Palau</c:v>
                </c:pt>
              </c:strCache>
            </c:strRef>
          </c:cat>
          <c:val>
            <c:numRef>
              <c:f>(FINAL!$B$10,FINAL!$B$14,FINAL!$B$17,FINAL!$B$20,FINAL!$B$23,FINAL!$B$26,FINAL!$B$29,FINAL!$B$33,FINAL!$B$36,FINAL!$B$40)</c:f>
              <c:numCache>
                <c:formatCode>_-"$"* #,##0_-;\-"$"* #,##0_-;_-"$"* "-"??_-;_-@_-</c:formatCode>
                <c:ptCount val="10"/>
                <c:pt idx="0">
                  <c:v>106971955</c:v>
                </c:pt>
                <c:pt idx="1">
                  <c:v>92827836</c:v>
                </c:pt>
                <c:pt idx="2">
                  <c:v>4300828</c:v>
                </c:pt>
                <c:pt idx="3">
                  <c:v>25420604</c:v>
                </c:pt>
                <c:pt idx="4">
                  <c:v>9551399</c:v>
                </c:pt>
                <c:pt idx="5">
                  <c:v>15762000</c:v>
                </c:pt>
                <c:pt idx="6">
                  <c:v>15387480</c:v>
                </c:pt>
                <c:pt idx="7">
                  <c:v>2432812</c:v>
                </c:pt>
                <c:pt idx="8">
                  <c:v>18726</c:v>
                </c:pt>
                <c:pt idx="9">
                  <c:v>1913590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4-4630-80EA-C9ECAE71EAEA}"/>
            </c:ext>
          </c:extLst>
        </c:ser>
        <c:ser>
          <c:idx val="1"/>
          <c:order val="1"/>
          <c:tx>
            <c:v>Multilateral</c:v>
          </c:tx>
          <c:invertIfNegative val="0"/>
          <c:cat>
            <c:strRef>
              <c:f>(FINAL!$A$9,FINAL!$A$13,FINAL!$A$16,FINAL!$A$19,FINAL!$A$22,FINAL!$A$25,FINAL!$A$28,FINAL!$A$32,FINAL!$A$35,FINAL!$A$39)</c:f>
              <c:strCache>
                <c:ptCount val="10"/>
                <c:pt idx="0">
                  <c:v>Papua New Guinea</c:v>
                </c:pt>
                <c:pt idx="1">
                  <c:v>Kiribati</c:v>
                </c:pt>
                <c:pt idx="2">
                  <c:v>Samoa</c:v>
                </c:pt>
                <c:pt idx="3">
                  <c:v>Vanuatu</c:v>
                </c:pt>
                <c:pt idx="4">
                  <c:v>Solomon Islands</c:v>
                </c:pt>
                <c:pt idx="5">
                  <c:v>Tonga</c:v>
                </c:pt>
                <c:pt idx="6">
                  <c:v>Fiji</c:v>
                </c:pt>
                <c:pt idx="7">
                  <c:v>Tuvalu</c:v>
                </c:pt>
                <c:pt idx="8">
                  <c:v>Cook Islands</c:v>
                </c:pt>
                <c:pt idx="9">
                  <c:v>Palau</c:v>
                </c:pt>
              </c:strCache>
            </c:strRef>
          </c:cat>
          <c:val>
            <c:numRef>
              <c:f>(FINAL!$B$11,FINAL!$B$15,FINAL!$B$18,FINAL!$B$21,FINAL!$B$24,FINAL!$B$27,FINAL!$B$30,FINAL!$B$34,FINAL!$B$37,FINAL!$B$41)</c:f>
              <c:numCache>
                <c:formatCode>_-"$"* #,##0_-;\-"$"* #,##0_-;_-"$"* "-"??_-;_-@_-</c:formatCode>
                <c:ptCount val="10"/>
                <c:pt idx="0">
                  <c:v>24913000</c:v>
                </c:pt>
                <c:pt idx="1">
                  <c:v>23269100</c:v>
                </c:pt>
                <c:pt idx="2">
                  <c:v>73504000</c:v>
                </c:pt>
                <c:pt idx="3">
                  <c:v>36963062</c:v>
                </c:pt>
                <c:pt idx="4">
                  <c:v>39472411</c:v>
                </c:pt>
                <c:pt idx="5">
                  <c:v>33750000</c:v>
                </c:pt>
                <c:pt idx="6">
                  <c:v>7773800</c:v>
                </c:pt>
                <c:pt idx="7">
                  <c:v>13146000</c:v>
                </c:pt>
                <c:pt idx="8">
                  <c:v>14397600</c:v>
                </c:pt>
                <c:pt idx="9">
                  <c:v>1045000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84-4630-80EA-C9ECAE71E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4136376"/>
        <c:axId val="-2076625784"/>
      </c:barChart>
      <c:catAx>
        <c:axId val="-2054136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6625784"/>
        <c:crosses val="autoZero"/>
        <c:auto val="1"/>
        <c:lblAlgn val="ctr"/>
        <c:lblOffset val="100"/>
        <c:noMultiLvlLbl val="0"/>
      </c:catAx>
      <c:valAx>
        <c:axId val="-2076625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</a:t>
                </a:r>
                <a:r>
                  <a:rPr lang="en-US" baseline="0"/>
                  <a:t> Funding Approved (Million USD)</a:t>
                </a:r>
                <a:endParaRPr lang="en-US"/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054136376"/>
        <c:crosses val="autoZero"/>
        <c:crossBetween val="between"/>
        <c:dispUnits>
          <c:builtInUnit val="millions"/>
        </c:dispUnits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'OECD Pacific Pivots'!$B$81:$D$81</c:f>
              <c:strCache>
                <c:ptCount val="3"/>
                <c:pt idx="0">
                  <c:v>Mitigation</c:v>
                </c:pt>
                <c:pt idx="1">
                  <c:v>Adaptation</c:v>
                </c:pt>
                <c:pt idx="2">
                  <c:v>Both Mitigation &amp; Adaptation</c:v>
                </c:pt>
              </c:strCache>
            </c:strRef>
          </c:cat>
          <c:val>
            <c:numRef>
              <c:f>'OECD Pacific Pivots'!$B$80:$D$80</c:f>
              <c:numCache>
                <c:formatCode>_-"$"* #,##0_-;\-"$"* #,##0_-;_-"$"* "-"??_-;_-@_-</c:formatCode>
                <c:ptCount val="3"/>
                <c:pt idx="0">
                  <c:v>233803.29152823359</c:v>
                </c:pt>
                <c:pt idx="1">
                  <c:v>154036.1801371348</c:v>
                </c:pt>
                <c:pt idx="2">
                  <c:v>103270.8400715576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3-4A39-B644-51E64CF2FC3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5796879556701"/>
          <c:y val="3.0483707090054199E-2"/>
          <c:w val="0.81315109247798201"/>
          <c:h val="0.77306749062003099"/>
        </c:manualLayout>
      </c:layout>
      <c:barChart>
        <c:barDir val="col"/>
        <c:grouping val="clustered"/>
        <c:varyColors val="0"/>
        <c:ser>
          <c:idx val="0"/>
          <c:order val="1"/>
          <c:tx>
            <c:v>Funds</c:v>
          </c:tx>
          <c:spPr>
            <a:solidFill>
              <a:srgbClr val="ED7D31"/>
            </a:solidFill>
          </c:spPr>
          <c:invertIfNegative val="0"/>
          <c:cat>
            <c:numRef>
              <c:f>FINAL!$A$72:$A$83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FINAL!$C$72:$C$83</c:f>
              <c:numCache>
                <c:formatCode>_-"$"* #,##0_-;\-"$"* #,##0_-;_-"$"* "-"??_-;_-@_-</c:formatCode>
                <c:ptCount val="12"/>
                <c:pt idx="0">
                  <c:v>3827650</c:v>
                </c:pt>
                <c:pt idx="1">
                  <c:v>599790</c:v>
                </c:pt>
                <c:pt idx="2">
                  <c:v>7700000</c:v>
                </c:pt>
                <c:pt idx="3">
                  <c:v>605000</c:v>
                </c:pt>
                <c:pt idx="4">
                  <c:v>115806507</c:v>
                </c:pt>
                <c:pt idx="5">
                  <c:v>142920718</c:v>
                </c:pt>
                <c:pt idx="6">
                  <c:v>26888272</c:v>
                </c:pt>
                <c:pt idx="7">
                  <c:v>43981331</c:v>
                </c:pt>
                <c:pt idx="8">
                  <c:v>52392623</c:v>
                </c:pt>
                <c:pt idx="9">
                  <c:v>74238327</c:v>
                </c:pt>
                <c:pt idx="10">
                  <c:v>99892106</c:v>
                </c:pt>
                <c:pt idx="11">
                  <c:v>95913975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2-466C-A019-4C98FA01C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0503208"/>
        <c:axId val="-2032311960"/>
      </c:barChart>
      <c:lineChart>
        <c:grouping val="standard"/>
        <c:varyColors val="0"/>
        <c:ser>
          <c:idx val="2"/>
          <c:order val="0"/>
          <c:tx>
            <c:v>Projects</c:v>
          </c:tx>
          <c:spPr>
            <a:ln w="28575" cmpd="sng">
              <a:solidFill>
                <a:schemeClr val="accent1"/>
              </a:solidFill>
            </a:ln>
          </c:spPr>
          <c:marker>
            <c:symbol val="square"/>
            <c:size val="5"/>
            <c:spPr>
              <a:solidFill>
                <a:schemeClr val="accent1"/>
              </a:solidFill>
              <a:ln w="28575" cmpd="sng">
                <a:noFill/>
              </a:ln>
            </c:spPr>
          </c:marker>
          <c:cat>
            <c:numRef>
              <c:f>FINAL!$A$72:$A$85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FINAL!$B$72:$B$85</c:f>
              <c:numCache>
                <c:formatCode>General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16</c:v>
                </c:pt>
                <c:pt idx="5">
                  <c:v>33</c:v>
                </c:pt>
                <c:pt idx="6">
                  <c:v>5</c:v>
                </c:pt>
                <c:pt idx="7">
                  <c:v>7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13</c:v>
                </c:pt>
                <c:pt idx="12">
                  <c:v>10</c:v>
                </c:pt>
                <c:pt idx="1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72-466C-A019-4C98FA01C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1051080"/>
        <c:axId val="-2100737064"/>
      </c:lineChart>
      <c:catAx>
        <c:axId val="-2130503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Project Approval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32311960"/>
        <c:crosses val="autoZero"/>
        <c:auto val="1"/>
        <c:lblAlgn val="ctr"/>
        <c:lblOffset val="100"/>
        <c:noMultiLvlLbl val="0"/>
      </c:catAx>
      <c:valAx>
        <c:axId val="-2032311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Funding Approved </a:t>
                </a:r>
                <a:r>
                  <a:rPr lang="en-US" baseline="0"/>
                  <a:t>(Million USD)</a:t>
                </a:r>
                <a:endParaRPr lang="en-US"/>
              </a:p>
            </c:rich>
          </c:tx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-2130503208"/>
        <c:crosses val="autoZero"/>
        <c:crossBetween val="between"/>
        <c:dispUnits>
          <c:builtInUnit val="millions"/>
        </c:dispUnits>
      </c:valAx>
      <c:valAx>
        <c:axId val="-21007370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Projects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1051080"/>
        <c:crosses val="max"/>
        <c:crossBetween val="between"/>
      </c:valAx>
      <c:catAx>
        <c:axId val="-2101051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073706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831BA-BA19-3C40-879F-6B6ACBAE1B8E}" type="doc">
      <dgm:prSet loTypeId="urn:microsoft.com/office/officeart/2005/8/layout/target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7275F0-49E2-154F-9530-A271D90B2D57}">
      <dgm:prSet phldrT="[Text]"/>
      <dgm:spPr/>
      <dgm:t>
        <a:bodyPr/>
        <a:lstStyle/>
        <a:p>
          <a:r>
            <a:rPr lang="en-US" b="1" dirty="0"/>
            <a:t>Climate Finance</a:t>
          </a:r>
        </a:p>
      </dgm:t>
    </dgm:pt>
    <dgm:pt modelId="{577158D3-CC61-2142-B1AB-15CFE1504E46}" type="parTrans" cxnId="{2148AC77-CF69-0C45-A1A5-79AD8C77FC1B}">
      <dgm:prSet/>
      <dgm:spPr/>
      <dgm:t>
        <a:bodyPr/>
        <a:lstStyle/>
        <a:p>
          <a:endParaRPr lang="en-US"/>
        </a:p>
      </dgm:t>
    </dgm:pt>
    <dgm:pt modelId="{269D3FF9-5BEB-A344-BF9C-69FDEBE286A3}" type="sibTrans" cxnId="{2148AC77-CF69-0C45-A1A5-79AD8C77FC1B}">
      <dgm:prSet/>
      <dgm:spPr/>
      <dgm:t>
        <a:bodyPr/>
        <a:lstStyle/>
        <a:p>
          <a:endParaRPr lang="en-US"/>
        </a:p>
      </dgm:t>
    </dgm:pt>
    <dgm:pt modelId="{52C42CDD-AA6D-6046-A908-086B2404B46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1.</a:t>
          </a:r>
          <a:r>
            <a:rPr lang="en-US" dirty="0"/>
            <a:t> </a:t>
          </a:r>
        </a:p>
      </dgm:t>
    </dgm:pt>
    <dgm:pt modelId="{A6BF886F-F150-B746-9804-D73BBACB0A3A}" type="parTrans" cxnId="{C8A48AD5-B33D-EE48-A9CE-BD1AE3761598}">
      <dgm:prSet/>
      <dgm:spPr/>
      <dgm:t>
        <a:bodyPr/>
        <a:lstStyle/>
        <a:p>
          <a:endParaRPr lang="en-US"/>
        </a:p>
      </dgm:t>
    </dgm:pt>
    <dgm:pt modelId="{35C3CD6B-EA53-614E-8821-A076133ABE65}" type="sibTrans" cxnId="{C8A48AD5-B33D-EE48-A9CE-BD1AE3761598}">
      <dgm:prSet/>
      <dgm:spPr/>
      <dgm:t>
        <a:bodyPr/>
        <a:lstStyle/>
        <a:p>
          <a:endParaRPr lang="en-US"/>
        </a:p>
      </dgm:t>
    </dgm:pt>
    <dgm:pt modelId="{F85B15E0-4299-984D-BA80-5F4856944460}">
      <dgm:prSet phldrT="[Text]"/>
      <dgm:spPr/>
      <dgm:t>
        <a:bodyPr/>
        <a:lstStyle/>
        <a:p>
          <a:r>
            <a:rPr lang="en-US" dirty="0"/>
            <a:t>Public and Private Finance to address CC globally</a:t>
          </a:r>
        </a:p>
      </dgm:t>
    </dgm:pt>
    <dgm:pt modelId="{9C5554FB-DEDF-4246-A5F3-F54F7399C34E}" type="parTrans" cxnId="{38A975CD-15AA-BB42-88A3-BA03CB408E8D}">
      <dgm:prSet/>
      <dgm:spPr/>
      <dgm:t>
        <a:bodyPr/>
        <a:lstStyle/>
        <a:p>
          <a:endParaRPr lang="en-US"/>
        </a:p>
      </dgm:t>
    </dgm:pt>
    <dgm:pt modelId="{464AF44A-B2FF-634D-AF77-B3DC5D19CCDB}" type="sibTrans" cxnId="{38A975CD-15AA-BB42-88A3-BA03CB408E8D}">
      <dgm:prSet/>
      <dgm:spPr/>
      <dgm:t>
        <a:bodyPr/>
        <a:lstStyle/>
        <a:p>
          <a:endParaRPr lang="en-US"/>
        </a:p>
      </dgm:t>
    </dgm:pt>
    <dgm:pt modelId="{7A7D1225-CF58-DD42-8A82-E6FB90073BB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2.</a:t>
          </a:r>
        </a:p>
      </dgm:t>
    </dgm:pt>
    <dgm:pt modelId="{52B21239-E757-4E46-BC8C-C213BA3F6FA1}" type="parTrans" cxnId="{02F82A84-4144-0140-99FA-6DD103ECC9BF}">
      <dgm:prSet/>
      <dgm:spPr/>
      <dgm:t>
        <a:bodyPr/>
        <a:lstStyle/>
        <a:p>
          <a:endParaRPr lang="en-US"/>
        </a:p>
      </dgm:t>
    </dgm:pt>
    <dgm:pt modelId="{92FE212B-2FCB-AC4A-9042-219DB5B07300}" type="sibTrans" cxnId="{02F82A84-4144-0140-99FA-6DD103ECC9BF}">
      <dgm:prSet/>
      <dgm:spPr/>
      <dgm:t>
        <a:bodyPr/>
        <a:lstStyle/>
        <a:p>
          <a:endParaRPr lang="en-US"/>
        </a:p>
      </dgm:t>
    </dgm:pt>
    <dgm:pt modelId="{26D2B295-5825-3E41-B6F1-D824543903BE}">
      <dgm:prSet phldrT="[Text]"/>
      <dgm:spPr/>
      <dgm:t>
        <a:bodyPr/>
        <a:lstStyle/>
        <a:p>
          <a:r>
            <a:rPr lang="en-US" dirty="0"/>
            <a:t>Flows from developed to developing countries aimed at addressing climate change</a:t>
          </a:r>
        </a:p>
      </dgm:t>
    </dgm:pt>
    <dgm:pt modelId="{32A0E77C-4561-4246-8040-A595FD8F3692}" type="parTrans" cxnId="{99CF5834-C55D-3442-8594-49058DC29DE8}">
      <dgm:prSet/>
      <dgm:spPr/>
      <dgm:t>
        <a:bodyPr/>
        <a:lstStyle/>
        <a:p>
          <a:endParaRPr lang="en-US"/>
        </a:p>
      </dgm:t>
    </dgm:pt>
    <dgm:pt modelId="{7AA2D15C-46CE-1A47-917C-CB665804FC12}" type="sibTrans" cxnId="{99CF5834-C55D-3442-8594-49058DC29DE8}">
      <dgm:prSet/>
      <dgm:spPr/>
      <dgm:t>
        <a:bodyPr/>
        <a:lstStyle/>
        <a:p>
          <a:endParaRPr lang="en-US"/>
        </a:p>
      </dgm:t>
    </dgm:pt>
    <dgm:pt modelId="{ABC717D5-CE50-024F-AD11-3C160166540E}" type="pres">
      <dgm:prSet presAssocID="{FEC831BA-BA19-3C40-879F-6B6ACBAE1B8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9CE579F5-393C-2244-8EB1-45EC0F033896}" type="pres">
      <dgm:prSet presAssocID="{FEC831BA-BA19-3C40-879F-6B6ACBAE1B8E}" presName="outerBox" presStyleCnt="0"/>
      <dgm:spPr/>
    </dgm:pt>
    <dgm:pt modelId="{ECC77479-5905-4D4D-BE86-E38F9124440E}" type="pres">
      <dgm:prSet presAssocID="{FEC831BA-BA19-3C40-879F-6B6ACBAE1B8E}" presName="outerBoxParent" presStyleLbl="node1" presStyleIdx="0" presStyleCnt="3"/>
      <dgm:spPr/>
    </dgm:pt>
    <dgm:pt modelId="{2BBF23FD-90DE-354A-B220-CF36C2E8A4F8}" type="pres">
      <dgm:prSet presAssocID="{FEC831BA-BA19-3C40-879F-6B6ACBAE1B8E}" presName="outerBoxChildren" presStyleCnt="0"/>
      <dgm:spPr/>
    </dgm:pt>
    <dgm:pt modelId="{90BCC5D5-19B9-AA40-A881-38D61E7A7282}" type="pres">
      <dgm:prSet presAssocID="{FEC831BA-BA19-3C40-879F-6B6ACBAE1B8E}" presName="middleBox" presStyleCnt="0"/>
      <dgm:spPr/>
    </dgm:pt>
    <dgm:pt modelId="{20AB411A-F1DC-7247-8E38-BAE6E1401F16}" type="pres">
      <dgm:prSet presAssocID="{FEC831BA-BA19-3C40-879F-6B6ACBAE1B8E}" presName="middleBoxParent" presStyleLbl="node1" presStyleIdx="1" presStyleCnt="3"/>
      <dgm:spPr/>
    </dgm:pt>
    <dgm:pt modelId="{BB47B2A7-0259-F549-B1AC-7E817A6F0621}" type="pres">
      <dgm:prSet presAssocID="{FEC831BA-BA19-3C40-879F-6B6ACBAE1B8E}" presName="middleBoxChildren" presStyleCnt="0"/>
      <dgm:spPr/>
    </dgm:pt>
    <dgm:pt modelId="{956F1EA4-6C76-4B47-B78C-DD4512763ADB}" type="pres">
      <dgm:prSet presAssocID="{F85B15E0-4299-984D-BA80-5F4856944460}" presName="mChild" presStyleLbl="fgAcc1" presStyleIdx="0" presStyleCnt="2">
        <dgm:presLayoutVars>
          <dgm:bulletEnabled val="1"/>
        </dgm:presLayoutVars>
      </dgm:prSet>
      <dgm:spPr/>
    </dgm:pt>
    <dgm:pt modelId="{D31D73D1-ACB3-EC4C-8A49-74386AAADFE9}" type="pres">
      <dgm:prSet presAssocID="{FEC831BA-BA19-3C40-879F-6B6ACBAE1B8E}" presName="centerBox" presStyleCnt="0"/>
      <dgm:spPr/>
    </dgm:pt>
    <dgm:pt modelId="{99CF0879-70FD-354E-86D9-C8C8C0590844}" type="pres">
      <dgm:prSet presAssocID="{FEC831BA-BA19-3C40-879F-6B6ACBAE1B8E}" presName="centerBoxParent" presStyleLbl="node1" presStyleIdx="2" presStyleCnt="3"/>
      <dgm:spPr/>
    </dgm:pt>
    <dgm:pt modelId="{0348ACE4-20CF-8746-964D-9A2B19497FBA}" type="pres">
      <dgm:prSet presAssocID="{FEC831BA-BA19-3C40-879F-6B6ACBAE1B8E}" presName="centerBoxChildren" presStyleCnt="0"/>
      <dgm:spPr/>
    </dgm:pt>
    <dgm:pt modelId="{7A845C9C-A32F-1E46-92D8-3D6AEE50200D}" type="pres">
      <dgm:prSet presAssocID="{26D2B295-5825-3E41-B6F1-D824543903BE}" presName="cChild" presStyleLbl="fgAcc1" presStyleIdx="1" presStyleCnt="2">
        <dgm:presLayoutVars>
          <dgm:bulletEnabled val="1"/>
        </dgm:presLayoutVars>
      </dgm:prSet>
      <dgm:spPr/>
    </dgm:pt>
  </dgm:ptLst>
  <dgm:cxnLst>
    <dgm:cxn modelId="{99CF5834-C55D-3442-8594-49058DC29DE8}" srcId="{7A7D1225-CF58-DD42-8A82-E6FB90073BBF}" destId="{26D2B295-5825-3E41-B6F1-D824543903BE}" srcOrd="0" destOrd="0" parTransId="{32A0E77C-4561-4246-8040-A595FD8F3692}" sibTransId="{7AA2D15C-46CE-1A47-917C-CB665804FC12}"/>
    <dgm:cxn modelId="{1499C83F-ABA8-554E-AC82-3D706CE4DCCB}" type="presOf" srcId="{FEC831BA-BA19-3C40-879F-6B6ACBAE1B8E}" destId="{ABC717D5-CE50-024F-AD11-3C160166540E}" srcOrd="0" destOrd="0" presId="urn:microsoft.com/office/officeart/2005/8/layout/target2"/>
    <dgm:cxn modelId="{2148AC77-CF69-0C45-A1A5-79AD8C77FC1B}" srcId="{FEC831BA-BA19-3C40-879F-6B6ACBAE1B8E}" destId="{F37275F0-49E2-154F-9530-A271D90B2D57}" srcOrd="0" destOrd="0" parTransId="{577158D3-CC61-2142-B1AB-15CFE1504E46}" sibTransId="{269D3FF9-5BEB-A344-BF9C-69FDEBE286A3}"/>
    <dgm:cxn modelId="{02F82A84-4144-0140-99FA-6DD103ECC9BF}" srcId="{FEC831BA-BA19-3C40-879F-6B6ACBAE1B8E}" destId="{7A7D1225-CF58-DD42-8A82-E6FB90073BBF}" srcOrd="2" destOrd="0" parTransId="{52B21239-E757-4E46-BC8C-C213BA3F6FA1}" sibTransId="{92FE212B-2FCB-AC4A-9042-219DB5B07300}"/>
    <dgm:cxn modelId="{3D307986-9558-174C-837B-97F2A5531A32}" type="presOf" srcId="{F85B15E0-4299-984D-BA80-5F4856944460}" destId="{956F1EA4-6C76-4B47-B78C-DD4512763ADB}" srcOrd="0" destOrd="0" presId="urn:microsoft.com/office/officeart/2005/8/layout/target2"/>
    <dgm:cxn modelId="{D5A491A5-A198-2C45-8FAA-8A3BD8813349}" type="presOf" srcId="{F37275F0-49E2-154F-9530-A271D90B2D57}" destId="{ECC77479-5905-4D4D-BE86-E38F9124440E}" srcOrd="0" destOrd="0" presId="urn:microsoft.com/office/officeart/2005/8/layout/target2"/>
    <dgm:cxn modelId="{F327D1AA-F681-DB4E-83EC-3AD98F36AB09}" type="presOf" srcId="{26D2B295-5825-3E41-B6F1-D824543903BE}" destId="{7A845C9C-A32F-1E46-92D8-3D6AEE50200D}" srcOrd="0" destOrd="0" presId="urn:microsoft.com/office/officeart/2005/8/layout/target2"/>
    <dgm:cxn modelId="{4E4B42B1-DA67-3D47-B4BE-C23513A4B5CC}" type="presOf" srcId="{7A7D1225-CF58-DD42-8A82-E6FB90073BBF}" destId="{99CF0879-70FD-354E-86D9-C8C8C0590844}" srcOrd="0" destOrd="0" presId="urn:microsoft.com/office/officeart/2005/8/layout/target2"/>
    <dgm:cxn modelId="{38A975CD-15AA-BB42-88A3-BA03CB408E8D}" srcId="{52C42CDD-AA6D-6046-A908-086B2404B464}" destId="{F85B15E0-4299-984D-BA80-5F4856944460}" srcOrd="0" destOrd="0" parTransId="{9C5554FB-DEDF-4246-A5F3-F54F7399C34E}" sibTransId="{464AF44A-B2FF-634D-AF77-B3DC5D19CCDB}"/>
    <dgm:cxn modelId="{C8A48AD5-B33D-EE48-A9CE-BD1AE3761598}" srcId="{FEC831BA-BA19-3C40-879F-6B6ACBAE1B8E}" destId="{52C42CDD-AA6D-6046-A908-086B2404B464}" srcOrd="1" destOrd="0" parTransId="{A6BF886F-F150-B746-9804-D73BBACB0A3A}" sibTransId="{35C3CD6B-EA53-614E-8821-A076133ABE65}"/>
    <dgm:cxn modelId="{8B50C4DF-08C5-7743-841E-8372146C3299}" type="presOf" srcId="{52C42CDD-AA6D-6046-A908-086B2404B464}" destId="{20AB411A-F1DC-7247-8E38-BAE6E1401F16}" srcOrd="0" destOrd="0" presId="urn:microsoft.com/office/officeart/2005/8/layout/target2"/>
    <dgm:cxn modelId="{2F3F8052-6A8F-EB4D-ACD0-325162420C06}" type="presParOf" srcId="{ABC717D5-CE50-024F-AD11-3C160166540E}" destId="{9CE579F5-393C-2244-8EB1-45EC0F033896}" srcOrd="0" destOrd="0" presId="urn:microsoft.com/office/officeart/2005/8/layout/target2"/>
    <dgm:cxn modelId="{676E6D71-C009-DE43-99C7-553DA749409B}" type="presParOf" srcId="{9CE579F5-393C-2244-8EB1-45EC0F033896}" destId="{ECC77479-5905-4D4D-BE86-E38F9124440E}" srcOrd="0" destOrd="0" presId="urn:microsoft.com/office/officeart/2005/8/layout/target2"/>
    <dgm:cxn modelId="{89CD8E26-37BD-E946-8B60-334FF05011A8}" type="presParOf" srcId="{9CE579F5-393C-2244-8EB1-45EC0F033896}" destId="{2BBF23FD-90DE-354A-B220-CF36C2E8A4F8}" srcOrd="1" destOrd="0" presId="urn:microsoft.com/office/officeart/2005/8/layout/target2"/>
    <dgm:cxn modelId="{40502DD6-D3B7-2B4D-AA70-899AB57160CE}" type="presParOf" srcId="{ABC717D5-CE50-024F-AD11-3C160166540E}" destId="{90BCC5D5-19B9-AA40-A881-38D61E7A7282}" srcOrd="1" destOrd="0" presId="urn:microsoft.com/office/officeart/2005/8/layout/target2"/>
    <dgm:cxn modelId="{27FBCFD9-28C2-D545-9EFA-4BE90DED9453}" type="presParOf" srcId="{90BCC5D5-19B9-AA40-A881-38D61E7A7282}" destId="{20AB411A-F1DC-7247-8E38-BAE6E1401F16}" srcOrd="0" destOrd="0" presId="urn:microsoft.com/office/officeart/2005/8/layout/target2"/>
    <dgm:cxn modelId="{F5B81274-E559-4E40-B062-41A72A7B34E8}" type="presParOf" srcId="{90BCC5D5-19B9-AA40-A881-38D61E7A7282}" destId="{BB47B2A7-0259-F549-B1AC-7E817A6F0621}" srcOrd="1" destOrd="0" presId="urn:microsoft.com/office/officeart/2005/8/layout/target2"/>
    <dgm:cxn modelId="{E143C8F7-430C-3944-8C84-91AE667E9133}" type="presParOf" srcId="{BB47B2A7-0259-F549-B1AC-7E817A6F0621}" destId="{956F1EA4-6C76-4B47-B78C-DD4512763ADB}" srcOrd="0" destOrd="0" presId="urn:microsoft.com/office/officeart/2005/8/layout/target2"/>
    <dgm:cxn modelId="{6733918A-FA07-AE4B-B81F-7C9644CE6BEB}" type="presParOf" srcId="{ABC717D5-CE50-024F-AD11-3C160166540E}" destId="{D31D73D1-ACB3-EC4C-8A49-74386AAADFE9}" srcOrd="2" destOrd="0" presId="urn:microsoft.com/office/officeart/2005/8/layout/target2"/>
    <dgm:cxn modelId="{144BE773-38E2-D141-9BC2-6AF20349F3B7}" type="presParOf" srcId="{D31D73D1-ACB3-EC4C-8A49-74386AAADFE9}" destId="{99CF0879-70FD-354E-86D9-C8C8C0590844}" srcOrd="0" destOrd="0" presId="urn:microsoft.com/office/officeart/2005/8/layout/target2"/>
    <dgm:cxn modelId="{3D1A7D4E-2065-4B45-A93D-2D2D9944EFE5}" type="presParOf" srcId="{D31D73D1-ACB3-EC4C-8A49-74386AAADFE9}" destId="{0348ACE4-20CF-8746-964D-9A2B19497FBA}" srcOrd="1" destOrd="0" presId="urn:microsoft.com/office/officeart/2005/8/layout/target2"/>
    <dgm:cxn modelId="{4878E5D8-BB7D-A844-9240-76FCE109CF62}" type="presParOf" srcId="{0348ACE4-20CF-8746-964D-9A2B19497FBA}" destId="{7A845C9C-A32F-1E46-92D8-3D6AEE50200D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7479-5905-4D4D-BE86-E38F9124440E}">
      <dsp:nvSpPr>
        <dsp:cNvPr id="0" name=""/>
        <dsp:cNvSpPr/>
      </dsp:nvSpPr>
      <dsp:spPr>
        <a:xfrm>
          <a:off x="0" y="0"/>
          <a:ext cx="8229600" cy="3394075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634179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Climate Finance</a:t>
          </a:r>
        </a:p>
      </dsp:txBody>
      <dsp:txXfrm>
        <a:off x="84498" y="84498"/>
        <a:ext cx="8060604" cy="3225079"/>
      </dsp:txXfrm>
    </dsp:sp>
    <dsp:sp modelId="{20AB411A-F1DC-7247-8E38-BAE6E1401F16}">
      <dsp:nvSpPr>
        <dsp:cNvPr id="0" name=""/>
        <dsp:cNvSpPr/>
      </dsp:nvSpPr>
      <dsp:spPr>
        <a:xfrm>
          <a:off x="205740" y="848518"/>
          <a:ext cx="7818120" cy="2375852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50866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1.</a:t>
          </a:r>
          <a:r>
            <a:rPr lang="en-US" sz="2800" kern="1200" dirty="0"/>
            <a:t> </a:t>
          </a:r>
        </a:p>
      </dsp:txBody>
      <dsp:txXfrm>
        <a:off x="278806" y="921584"/>
        <a:ext cx="7671988" cy="2229720"/>
      </dsp:txXfrm>
    </dsp:sp>
    <dsp:sp modelId="{956F1EA4-6C76-4B47-B78C-DD4512763ADB}">
      <dsp:nvSpPr>
        <dsp:cNvPr id="0" name=""/>
        <dsp:cNvSpPr/>
      </dsp:nvSpPr>
      <dsp:spPr>
        <a:xfrm>
          <a:off x="401193" y="1680067"/>
          <a:ext cx="1563624" cy="136611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 and Private Finance to address CC globally</a:t>
          </a:r>
        </a:p>
      </dsp:txBody>
      <dsp:txXfrm>
        <a:off x="443206" y="1722080"/>
        <a:ext cx="1479598" cy="1282089"/>
      </dsp:txXfrm>
    </dsp:sp>
    <dsp:sp modelId="{99CF0879-70FD-354E-86D9-C8C8C0590844}">
      <dsp:nvSpPr>
        <dsp:cNvPr id="0" name=""/>
        <dsp:cNvSpPr/>
      </dsp:nvSpPr>
      <dsp:spPr>
        <a:xfrm>
          <a:off x="2139696" y="1697037"/>
          <a:ext cx="5678424" cy="1357630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76630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000000"/>
              </a:solidFill>
            </a:rPr>
            <a:t>2.</a:t>
          </a:r>
        </a:p>
      </dsp:txBody>
      <dsp:txXfrm>
        <a:off x="2181448" y="1738789"/>
        <a:ext cx="5594920" cy="1274126"/>
      </dsp:txXfrm>
    </dsp:sp>
    <dsp:sp modelId="{7A845C9C-A32F-1E46-92D8-3D6AEE50200D}">
      <dsp:nvSpPr>
        <dsp:cNvPr id="0" name=""/>
        <dsp:cNvSpPr/>
      </dsp:nvSpPr>
      <dsp:spPr>
        <a:xfrm>
          <a:off x="2281656" y="2307971"/>
          <a:ext cx="5394502" cy="61093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Flows from developed to developing countries aimed at addressing climate change</a:t>
          </a:r>
        </a:p>
      </dsp:txBody>
      <dsp:txXfrm>
        <a:off x="2300444" y="2326759"/>
        <a:ext cx="5356926" cy="573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1BA6-BCBF-A240-87D4-45A823172A6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7405-2EDE-7840-8348-BFBF5DA0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6549-7030-7549-A340-5550243055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I/</a:t>
            </a:r>
            <a:r>
              <a:rPr lang="en-US" dirty="0" err="1"/>
              <a:t>Cilla</a:t>
            </a:r>
            <a:r>
              <a:rPr lang="en-US" baseline="0" dirty="0"/>
              <a:t> added $200M worth of projects into </a:t>
            </a:r>
            <a:r>
              <a:rPr lang="en-US" baseline="0"/>
              <a:t>the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405-2EDE-7840-8348-BFBF5DA01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Exclusive Economic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7405-2EDE-7840-8348-BFBF5DA016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8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86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68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2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59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521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40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0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84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909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58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4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9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5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8BC7-D7DF-DB41-82BA-0954764EE95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DAC52-03F0-CE43-9B84-AED50316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0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43E1-68E3-3443-B5F5-4721F188AE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2F97-E212-C64F-9544-6F5FFD4953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7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b.org/Multimedia/Infographics/2013/infographic-world-population-2013.aspx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pc.int/prism/country/tv/stats/census%20&amp;%20surveys/census_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s.nationalgeographic.com/2015/02/150213-tuvalu-sopoaga-kench-kiribati-maldives-cyclone-marshall-islands/" TargetMode="Externa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c.int/aquaculture/index.php?option=com_content&amp;view=article&amp;id=13&amp;Itemid=2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ws/url?sa=t&amp;rct=j&amp;q=&amp;esrc=s&amp;source=web&amp;cd=1&amp;cad=rja&amp;uact=8&amp;ved=0CB0QFjAAahUKEwjBlInBpfDGAhUKVpIKHe9tB88&amp;url=http://www.climatefundsupdate.org/&amp;ei=EV2wVYHINoqsyQTv2534DA&amp;usg=AFQjCNG0gFDbGeQ4qzsmp1ePMAfUQZfuCQ&amp;sig2=plTvY_fHxPCxNBBCSjK-bg&amp;bvm=bv.98476267,d.aWw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nfccc.int/files/cooperation_and_support/financial_mechanism/standing_committee/application/pdf/2014_biennial_assessment_and_overview_of_climate_finance_flows_report_web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pacificclimatechange.net/graph/pifacc_projects" TargetMode="External"/><Relationship Id="rId2" Type="http://schemas.openxmlformats.org/officeDocument/2006/relationships/hyperlink" Target="http://www.oecd.org/dac/stats/purposecodessectorclassification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4728"/>
            <a:ext cx="7772400" cy="1558592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solidFill>
                  <a:srgbClr val="0C4C92"/>
                </a:solidFill>
                <a:latin typeface="Georgia"/>
                <a:cs typeface="Georgia"/>
              </a:rPr>
              <a:t>Pacific Climate Finance</a:t>
            </a:r>
            <a:br>
              <a:rPr lang="en-US" sz="5600" dirty="0">
                <a:solidFill>
                  <a:srgbClr val="0C4C92"/>
                </a:solidFill>
                <a:latin typeface="Georgia"/>
                <a:cs typeface="Georgia"/>
              </a:rPr>
            </a:br>
            <a:r>
              <a:rPr lang="en-US" sz="3000" dirty="0">
                <a:solidFill>
                  <a:srgbClr val="0C4C92"/>
                </a:solidFill>
                <a:latin typeface="Georgia"/>
                <a:cs typeface="Georgia"/>
              </a:rPr>
              <a:t> </a:t>
            </a:r>
            <a:br>
              <a:rPr lang="en-US" sz="3000" dirty="0">
                <a:solidFill>
                  <a:srgbClr val="0C4C92"/>
                </a:solidFill>
                <a:latin typeface="Georgia"/>
                <a:cs typeface="Georgia"/>
              </a:rPr>
            </a:br>
            <a:r>
              <a:rPr lang="en-US" sz="3000" i="1" dirty="0">
                <a:solidFill>
                  <a:srgbClr val="0C4C92"/>
                </a:solidFill>
                <a:latin typeface="Georgia"/>
                <a:cs typeface="Georgia"/>
              </a:rPr>
              <a:t>Marguerite Harden</a:t>
            </a:r>
            <a:br>
              <a:rPr lang="en-US" sz="3000" i="1" dirty="0">
                <a:solidFill>
                  <a:srgbClr val="0C4C92"/>
                </a:solidFill>
                <a:latin typeface="Georgia"/>
                <a:cs typeface="Georgia"/>
              </a:rPr>
            </a:br>
            <a:r>
              <a:rPr lang="en-US" sz="3000" i="1" dirty="0">
                <a:solidFill>
                  <a:srgbClr val="0C4C92"/>
                </a:solidFill>
                <a:latin typeface="Georgia"/>
                <a:cs typeface="Georgia"/>
              </a:rPr>
              <a:t>SPREP</a:t>
            </a:r>
            <a:br>
              <a:rPr lang="en-US" sz="3000" i="1" dirty="0">
                <a:solidFill>
                  <a:srgbClr val="0C4C92"/>
                </a:solidFill>
                <a:latin typeface="Georgia"/>
                <a:cs typeface="Georgia"/>
              </a:rPr>
            </a:br>
            <a:r>
              <a:rPr lang="en-US" sz="3000" i="1" dirty="0">
                <a:solidFill>
                  <a:srgbClr val="0C4C92"/>
                </a:solidFill>
                <a:latin typeface="Georgia"/>
                <a:cs typeface="Georgia"/>
              </a:rPr>
              <a:t>July 24, 2015</a:t>
            </a:r>
          </a:p>
        </p:txBody>
      </p:sp>
    </p:spTree>
    <p:extLst>
      <p:ext uri="{BB962C8B-B14F-4D97-AF65-F5344CB8AC3E}">
        <p14:creationId xmlns:p14="http://schemas.microsoft.com/office/powerpoint/2010/main" val="207915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does the Pacific compare globally?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206492"/>
              </p:ext>
            </p:extLst>
          </p:nvPr>
        </p:nvGraphicFramePr>
        <p:xfrm>
          <a:off x="385320" y="1158795"/>
          <a:ext cx="8483135" cy="3589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0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Pacific</a:t>
                      </a:r>
                      <a:r>
                        <a:rPr lang="en-US" sz="1400" baseline="0" dirty="0"/>
                        <a:t> Climate Change Portal (PCCP)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Climate</a:t>
                      </a:r>
                      <a:r>
                        <a:rPr lang="en-US" sz="1400" baseline="0" dirty="0"/>
                        <a:t> Finance Update (CFU)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Organization for Economic  Cooperation and Development</a:t>
                      </a:r>
                      <a:r>
                        <a:rPr lang="en-US" sz="1400" baseline="0" dirty="0"/>
                        <a:t> (OECD)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Amount of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2400" b="1" u="sng" baseline="0" dirty="0"/>
                        <a:t>Pacific </a:t>
                      </a:r>
                      <a:r>
                        <a:rPr lang="en-US" sz="1400" b="1" baseline="0" dirty="0"/>
                        <a:t>Climate Finance Approved</a:t>
                      </a:r>
                      <a:r>
                        <a:rPr lang="en-US" sz="1400" b="1" dirty="0"/>
                        <a:t> in </a:t>
                      </a:r>
                      <a:r>
                        <a:rPr lang="en-US" sz="2400" b="1" dirty="0"/>
                        <a:t>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$96 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$74 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$474 M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Amount of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2400" b="1" u="sng" baseline="0" dirty="0"/>
                        <a:t>Global </a:t>
                      </a:r>
                      <a:r>
                        <a:rPr lang="en-US" sz="1400" b="1" baseline="0" dirty="0"/>
                        <a:t>Climate Finance Approved</a:t>
                      </a:r>
                      <a:r>
                        <a:rPr lang="en-US" sz="1400" b="1" dirty="0"/>
                        <a:t> in </a:t>
                      </a:r>
                      <a:r>
                        <a:rPr lang="en-US" sz="2400" b="1" dirty="0"/>
                        <a:t>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$38.5</a:t>
                      </a:r>
                      <a:r>
                        <a:rPr lang="en-US" sz="2400" baseline="0" dirty="0"/>
                        <a:t> B</a:t>
                      </a:r>
                      <a:endParaRPr lang="en-US" sz="2400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1853140" y="3607618"/>
            <a:ext cx="1785072" cy="94589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127163" y="2243823"/>
            <a:ext cx="1785072" cy="94589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4127163" y="3607618"/>
            <a:ext cx="1785072" cy="94589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1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976189"/>
              </p:ext>
            </p:extLst>
          </p:nvPr>
        </p:nvGraphicFramePr>
        <p:xfrm>
          <a:off x="139550" y="894691"/>
          <a:ext cx="5473840" cy="39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Global Climate (Development) Finance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505" y="3787853"/>
            <a:ext cx="248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</a:t>
            </a:r>
          </a:p>
          <a:p>
            <a:r>
              <a:rPr lang="en-US" dirty="0"/>
              <a:t>N = $38.5 Billion USD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13390" y="1783354"/>
            <a:ext cx="2267509" cy="178987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/>
              <a:t>Average $/Capita </a:t>
            </a:r>
            <a:br>
              <a:rPr lang="en-US" sz="1800" dirty="0"/>
            </a:br>
            <a:r>
              <a:rPr lang="en-US" sz="1800" dirty="0"/>
              <a:t>(Global, Developing):*</a:t>
            </a:r>
          </a:p>
          <a:p>
            <a:pPr marL="0" indent="0" algn="ctr">
              <a:buFont typeface="Arial"/>
              <a:buNone/>
            </a:pPr>
            <a:r>
              <a:rPr lang="en-US" sz="6000" b="1" dirty="0"/>
              <a:t>$7</a:t>
            </a:r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ctr">
              <a:buFont typeface="Arial"/>
              <a:buNone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5613390" y="3686510"/>
            <a:ext cx="2208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*Based on global developing country population in 2013: 5.9 B</a:t>
            </a:r>
            <a:br>
              <a:rPr lang="en-US" sz="1400" dirty="0"/>
            </a:br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PBS</a:t>
            </a:r>
            <a:r>
              <a:rPr lang="en-US" sz="1400" dirty="0"/>
              <a:t>, 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5288" y="443418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OECD, 2013</a:t>
            </a:r>
          </a:p>
        </p:txBody>
      </p:sp>
    </p:spTree>
    <p:extLst>
      <p:ext uri="{BB962C8B-B14F-4D97-AF65-F5344CB8AC3E}">
        <p14:creationId xmlns:p14="http://schemas.microsoft.com/office/powerpoint/2010/main" val="287932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Finance Challenges</a:t>
            </a:r>
          </a:p>
          <a:p>
            <a:r>
              <a:rPr lang="en-US" b="1" dirty="0">
                <a:solidFill>
                  <a:srgbClr val="4F81BD"/>
                </a:solidFill>
              </a:rPr>
              <a:t>Overview of Climate Finance in the Pacific</a:t>
            </a:r>
          </a:p>
          <a:p>
            <a:r>
              <a:rPr lang="en-US" dirty="0"/>
              <a:t>Next Steps: What I’m Handing 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7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Pacific climate funds come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has been funded in the Pacific?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current trends in climate finance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does climate finance in the Pacific compare to global trends?</a:t>
            </a:r>
          </a:p>
        </p:txBody>
      </p:sp>
    </p:spTree>
    <p:extLst>
      <p:ext uri="{BB962C8B-B14F-4D97-AF65-F5344CB8AC3E}">
        <p14:creationId xmlns:p14="http://schemas.microsoft.com/office/powerpoint/2010/main" val="154296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Where have Pacific climate funds come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has been funded in the Pacific?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current trends in climate finance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does climate finance in the Pacific compare to global trends?</a:t>
            </a:r>
          </a:p>
        </p:txBody>
      </p:sp>
    </p:spTree>
    <p:extLst>
      <p:ext uri="{BB962C8B-B14F-4D97-AF65-F5344CB8AC3E}">
        <p14:creationId xmlns:p14="http://schemas.microsoft.com/office/powerpoint/2010/main" val="303782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20" y="205979"/>
            <a:ext cx="8229600" cy="857250"/>
          </a:xfrm>
        </p:spPr>
        <p:txBody>
          <a:bodyPr/>
          <a:lstStyle/>
          <a:p>
            <a:r>
              <a:rPr lang="en-US" dirty="0"/>
              <a:t>Climate Finance Flows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0168" y="0"/>
            <a:ext cx="8855352" cy="1829136"/>
            <a:chOff x="300168" y="0"/>
            <a:chExt cx="8855352" cy="1829136"/>
          </a:xfrm>
        </p:grpSpPr>
        <p:pic>
          <p:nvPicPr>
            <p:cNvPr id="5" name="Picture 4" descr="Climate Finance Donor Architectur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5" t="10910" r="21606" b="69766"/>
            <a:stretch/>
          </p:blipFill>
          <p:spPr>
            <a:xfrm>
              <a:off x="1224735" y="0"/>
              <a:ext cx="7930785" cy="18291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-87856" y="594002"/>
              <a:ext cx="1237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Bilateral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3019" y="1693083"/>
            <a:ext cx="8803701" cy="2962898"/>
            <a:chOff x="353019" y="1693083"/>
            <a:chExt cx="8803701" cy="2962898"/>
          </a:xfrm>
        </p:grpSpPr>
        <p:pic>
          <p:nvPicPr>
            <p:cNvPr id="6" name="Picture 5" descr="Climate Finance Donor Architectur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5" t="28623" r="21606" b="40076"/>
            <a:stretch/>
          </p:blipFill>
          <p:spPr>
            <a:xfrm>
              <a:off x="1225935" y="1693083"/>
              <a:ext cx="7930785" cy="29628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-359049" y="2541203"/>
              <a:ext cx="188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Multilateral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" y="4504811"/>
            <a:ext cx="9157919" cy="656266"/>
            <a:chOff x="1" y="4504811"/>
            <a:chExt cx="9157919" cy="656266"/>
          </a:xfrm>
        </p:grpSpPr>
        <p:pic>
          <p:nvPicPr>
            <p:cNvPr id="7" name="Picture 6" descr="Climate Finance Donor Architecture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5" t="58314" r="21606" b="34753"/>
            <a:stretch/>
          </p:blipFill>
          <p:spPr>
            <a:xfrm>
              <a:off x="1227135" y="4504811"/>
              <a:ext cx="7930785" cy="65626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" y="4666096"/>
              <a:ext cx="13008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Recipients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32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524"/>
            <a:ext cx="8229600" cy="857250"/>
          </a:xfrm>
        </p:spPr>
        <p:txBody>
          <a:bodyPr/>
          <a:lstStyle/>
          <a:p>
            <a:r>
              <a:rPr lang="en-US" dirty="0"/>
              <a:t>Donor Directory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041" y="2215451"/>
            <a:ext cx="8998757" cy="2269492"/>
            <a:chOff x="-7" y="2215451"/>
            <a:chExt cx="9247873" cy="2379172"/>
          </a:xfrm>
        </p:grpSpPr>
        <p:pic>
          <p:nvPicPr>
            <p:cNvPr id="4" name="Picture 3" descr="Screen Shot 2015-07-22 at 5.37.04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9" t="43073" r="52551" b="24097"/>
            <a:stretch/>
          </p:blipFill>
          <p:spPr>
            <a:xfrm>
              <a:off x="-7" y="2215451"/>
              <a:ext cx="3959749" cy="2379171"/>
            </a:xfrm>
            <a:prstGeom prst="rect">
              <a:avLst/>
            </a:prstGeom>
          </p:spPr>
        </p:pic>
        <p:pic>
          <p:nvPicPr>
            <p:cNvPr id="5" name="Picture 4" descr="Screen Shot 2015-07-22 at 5.28.46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5" t="43073" r="47701" b="28562"/>
            <a:stretch/>
          </p:blipFill>
          <p:spPr>
            <a:xfrm>
              <a:off x="3959742" y="2215453"/>
              <a:ext cx="5288124" cy="2379170"/>
            </a:xfrm>
            <a:prstGeom prst="rect">
              <a:avLst/>
            </a:prstGeom>
          </p:spPr>
        </p:pic>
      </p:grpSp>
      <p:pic>
        <p:nvPicPr>
          <p:cNvPr id="6" name="Picture 5" descr="Screen Shot 2015-07-22 at 5.28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7708" r="8660" b="59890"/>
          <a:stretch/>
        </p:blipFill>
        <p:spPr>
          <a:xfrm>
            <a:off x="1351163" y="1063228"/>
            <a:ext cx="6608204" cy="11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524"/>
            <a:ext cx="8229600" cy="857250"/>
          </a:xfrm>
        </p:spPr>
        <p:txBody>
          <a:bodyPr/>
          <a:lstStyle/>
          <a:p>
            <a:r>
              <a:rPr lang="en-US" dirty="0"/>
              <a:t>Donor </a:t>
            </a:r>
            <a:r>
              <a:rPr lang="en-US" strike="sngStrike" dirty="0"/>
              <a:t>Directory</a:t>
            </a:r>
            <a:endParaRPr lang="en-US" dirty="0"/>
          </a:p>
        </p:txBody>
      </p:sp>
      <p:pic>
        <p:nvPicPr>
          <p:cNvPr id="6" name="Picture 5" descr="Screen Shot 2015-07-22 at 5.28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7708" r="8660" b="59890"/>
          <a:stretch/>
        </p:blipFill>
        <p:spPr>
          <a:xfrm>
            <a:off x="1351163" y="1063228"/>
            <a:ext cx="6608204" cy="11522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5168" y="-22295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Database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41" y="2215451"/>
            <a:ext cx="9089959" cy="2697742"/>
            <a:chOff x="54041" y="2215451"/>
            <a:chExt cx="9089959" cy="2697742"/>
          </a:xfrm>
        </p:grpSpPr>
        <p:grpSp>
          <p:nvGrpSpPr>
            <p:cNvPr id="7" name="Group 6"/>
            <p:cNvGrpSpPr/>
            <p:nvPr/>
          </p:nvGrpSpPr>
          <p:grpSpPr>
            <a:xfrm>
              <a:off x="54041" y="2215451"/>
              <a:ext cx="8998757" cy="2269492"/>
              <a:chOff x="-7" y="2215451"/>
              <a:chExt cx="9247873" cy="2379172"/>
            </a:xfrm>
          </p:grpSpPr>
          <p:pic>
            <p:nvPicPr>
              <p:cNvPr id="4" name="Picture 3" descr="Screen Shot 2015-07-22 at 5.37.04 PM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99" t="43073" r="52551" b="24097"/>
              <a:stretch/>
            </p:blipFill>
            <p:spPr>
              <a:xfrm>
                <a:off x="-7" y="2215451"/>
                <a:ext cx="3959749" cy="2379171"/>
              </a:xfrm>
              <a:prstGeom prst="rect">
                <a:avLst/>
              </a:prstGeom>
            </p:spPr>
          </p:pic>
          <p:pic>
            <p:nvPicPr>
              <p:cNvPr id="5" name="Picture 4" descr="Screen Shot 2015-07-22 at 5.28.46 P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95" t="43073" r="47701" b="28562"/>
              <a:stretch/>
            </p:blipFill>
            <p:spPr>
              <a:xfrm>
                <a:off x="3959742" y="2215453"/>
                <a:ext cx="5288124" cy="2379170"/>
              </a:xfrm>
              <a:prstGeom prst="rect">
                <a:avLst/>
              </a:prstGeom>
            </p:spPr>
          </p:pic>
        </p:grpSp>
        <p:sp>
          <p:nvSpPr>
            <p:cNvPr id="9" name="Title 1"/>
            <p:cNvSpPr txBox="1">
              <a:spLocks/>
            </p:cNvSpPr>
            <p:nvPr/>
          </p:nvSpPr>
          <p:spPr>
            <a:xfrm>
              <a:off x="2062023" y="3460798"/>
              <a:ext cx="1984921" cy="1452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+ 4</a:t>
              </a: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7159079" y="3460798"/>
              <a:ext cx="1984921" cy="14523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+ 10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33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630265"/>
              </p:ext>
            </p:extLst>
          </p:nvPr>
        </p:nvGraphicFramePr>
        <p:xfrm>
          <a:off x="1576913" y="614149"/>
          <a:ext cx="5163341" cy="400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89321" y="436883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2929" y="4348905"/>
            <a:ext cx="231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 = $737.8 M USD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5561" y="205979"/>
            <a:ext cx="8229600" cy="857250"/>
          </a:xfrm>
        </p:spPr>
        <p:txBody>
          <a:bodyPr>
            <a:normAutofit fontScale="90000"/>
          </a:bodyPr>
          <a:lstStyle/>
          <a:p>
            <a:pPr marL="514350" lvl="0" indent="-514350"/>
            <a:r>
              <a:rPr lang="en-US" sz="3600" dirty="0">
                <a:solidFill>
                  <a:srgbClr val="000000"/>
                </a:solidFill>
              </a:rPr>
              <a:t>…Where have Pacific climate funds come from?</a:t>
            </a:r>
          </a:p>
        </p:txBody>
      </p:sp>
    </p:spTree>
    <p:extLst>
      <p:ext uri="{BB962C8B-B14F-4D97-AF65-F5344CB8AC3E}">
        <p14:creationId xmlns:p14="http://schemas.microsoft.com/office/powerpoint/2010/main" val="224702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568754"/>
              </p:ext>
            </p:extLst>
          </p:nvPr>
        </p:nvGraphicFramePr>
        <p:xfrm>
          <a:off x="1186173" y="516445"/>
          <a:ext cx="6386060" cy="443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51867" y="1359757"/>
            <a:ext cx="118575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70%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Average Project: $1.2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8746" y="2870398"/>
            <a:ext cx="1428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30%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Average Project:</a:t>
            </a:r>
          </a:p>
          <a:p>
            <a:pPr algn="ctr"/>
            <a:r>
              <a:rPr lang="en-US" dirty="0"/>
              <a:t>$2.8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58905" y="436883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OECD, 2013</a:t>
            </a:r>
          </a:p>
        </p:txBody>
      </p:sp>
    </p:spTree>
    <p:extLst>
      <p:ext uri="{BB962C8B-B14F-4D97-AF65-F5344CB8AC3E}">
        <p14:creationId xmlns:p14="http://schemas.microsoft.com/office/powerpoint/2010/main" val="31200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Finance Challenges</a:t>
            </a:r>
          </a:p>
          <a:p>
            <a:r>
              <a:rPr lang="en-US" dirty="0"/>
              <a:t>Overview of Climate Finance in the Pacific</a:t>
            </a:r>
          </a:p>
          <a:p>
            <a:r>
              <a:rPr lang="en-US" dirty="0"/>
              <a:t>Next Steps: What I’m Handing 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9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18386"/>
              </p:ext>
            </p:extLst>
          </p:nvPr>
        </p:nvGraphicFramePr>
        <p:xfrm>
          <a:off x="1456703" y="77612"/>
          <a:ext cx="6330176" cy="473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58905" y="436883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OECD, 2013</a:t>
            </a:r>
          </a:p>
        </p:txBody>
      </p:sp>
    </p:spTree>
    <p:extLst>
      <p:ext uri="{BB962C8B-B14F-4D97-AF65-F5344CB8AC3E}">
        <p14:creationId xmlns:p14="http://schemas.microsoft.com/office/powerpoint/2010/main" val="263883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are Pacific climate funds coming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1F497D"/>
                </a:solidFill>
              </a:rPr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has been funded in the Pacific?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current trends in climate finance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does climate finance in the Pacific compare to global trends?</a:t>
            </a:r>
          </a:p>
        </p:txBody>
      </p:sp>
    </p:spTree>
    <p:extLst>
      <p:ext uri="{BB962C8B-B14F-4D97-AF65-F5344CB8AC3E}">
        <p14:creationId xmlns:p14="http://schemas.microsoft.com/office/powerpoint/2010/main" val="303782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788" y="544128"/>
            <a:ext cx="3183012" cy="3394472"/>
          </a:xfrm>
        </p:spPr>
        <p:txBody>
          <a:bodyPr/>
          <a:lstStyle/>
          <a:p>
            <a:r>
              <a:rPr lang="en-US" dirty="0"/>
              <a:t>¼ of funds go toward regional projects</a:t>
            </a:r>
          </a:p>
          <a:p>
            <a:r>
              <a:rPr lang="en-US" dirty="0"/>
              <a:t>11 of 14 islands receive &lt;10% of funds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157231"/>
              </p:ext>
            </p:extLst>
          </p:nvPr>
        </p:nvGraphicFramePr>
        <p:xfrm>
          <a:off x="638615" y="356199"/>
          <a:ext cx="4718131" cy="4096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4695" y="4101226"/>
            <a:ext cx="2318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 = $737.8 Million USD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9321" y="436883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</p:spTree>
    <p:extLst>
      <p:ext uri="{BB962C8B-B14F-4D97-AF65-F5344CB8AC3E}">
        <p14:creationId xmlns:p14="http://schemas.microsoft.com/office/powerpoint/2010/main" val="167198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399"/>
            <a:ext cx="8194887" cy="857250"/>
          </a:xfrm>
        </p:spPr>
        <p:txBody>
          <a:bodyPr>
            <a:noAutofit/>
          </a:bodyPr>
          <a:lstStyle/>
          <a:p>
            <a:r>
              <a:rPr lang="en-US" sz="3200" dirty="0"/>
              <a:t>Top 10 Recipient Countries of Climate Finance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029586"/>
              </p:ext>
            </p:extLst>
          </p:nvPr>
        </p:nvGraphicFramePr>
        <p:xfrm>
          <a:off x="2034113" y="958556"/>
          <a:ext cx="4886804" cy="403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108328"/>
              </p:ext>
            </p:extLst>
          </p:nvPr>
        </p:nvGraphicFramePr>
        <p:xfrm>
          <a:off x="5245060" y="1063229"/>
          <a:ext cx="3888521" cy="311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89321" y="436883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</p:spTree>
    <p:extLst>
      <p:ext uri="{BB962C8B-B14F-4D97-AF65-F5344CB8AC3E}">
        <p14:creationId xmlns:p14="http://schemas.microsoft.com/office/powerpoint/2010/main" val="121442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are Pacific climate funds coming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What has been funded in the Pacific?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current trends in climate finance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does climate finance in the Pacific compare to global trends?</a:t>
            </a:r>
          </a:p>
        </p:txBody>
      </p:sp>
    </p:spTree>
    <p:extLst>
      <p:ext uri="{BB962C8B-B14F-4D97-AF65-F5344CB8AC3E}">
        <p14:creationId xmlns:p14="http://schemas.microsoft.com/office/powerpoint/2010/main" val="1339065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5221" y="10568"/>
            <a:ext cx="8229600" cy="857250"/>
          </a:xfrm>
        </p:spPr>
        <p:txBody>
          <a:bodyPr/>
          <a:lstStyle/>
          <a:p>
            <a:r>
              <a:rPr lang="en-US" dirty="0"/>
              <a:t>What is being funded?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358588"/>
              </p:ext>
            </p:extLst>
          </p:nvPr>
        </p:nvGraphicFramePr>
        <p:xfrm>
          <a:off x="4870986" y="956672"/>
          <a:ext cx="3815814" cy="345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04258" y="441149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OECD, 2013</a:t>
            </a:r>
          </a:p>
        </p:txBody>
      </p:sp>
      <p:pic>
        <p:nvPicPr>
          <p:cNvPr id="13" name="Picture 12" descr="Screen Shot 2015-07-23 at 4.48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30936" r="54386" b="18860"/>
          <a:stretch/>
        </p:blipFill>
        <p:spPr>
          <a:xfrm>
            <a:off x="792120" y="784070"/>
            <a:ext cx="2804950" cy="2661670"/>
          </a:xfrm>
          <a:prstGeom prst="rect">
            <a:avLst/>
          </a:prstGeom>
        </p:spPr>
      </p:pic>
      <p:pic>
        <p:nvPicPr>
          <p:cNvPr id="14" name="Picture 13" descr="Screen Shot 2015-07-23 at 4.48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8" t="49374" r="10467" b="36243"/>
          <a:stretch/>
        </p:blipFill>
        <p:spPr>
          <a:xfrm>
            <a:off x="32672" y="3294073"/>
            <a:ext cx="4517349" cy="15014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5142" y="4425451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</p:spTree>
    <p:extLst>
      <p:ext uri="{BB962C8B-B14F-4D97-AF65-F5344CB8AC3E}">
        <p14:creationId xmlns:p14="http://schemas.microsoft.com/office/powerpoint/2010/main" val="138508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are Pacific climate funds coming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has been funded in the Pacific?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1F497D"/>
                </a:solidFill>
              </a:rPr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current trends in climate finance in the Pacific?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climate finance in the Pacific compare to global trends?</a:t>
            </a:r>
          </a:p>
        </p:txBody>
      </p:sp>
    </p:spTree>
    <p:extLst>
      <p:ext uri="{BB962C8B-B14F-4D97-AF65-F5344CB8AC3E}">
        <p14:creationId xmlns:p14="http://schemas.microsoft.com/office/powerpoint/2010/main" val="391169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29090"/>
              </p:ext>
            </p:extLst>
          </p:nvPr>
        </p:nvGraphicFramePr>
        <p:xfrm>
          <a:off x="2117842" y="1135444"/>
          <a:ext cx="506897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Budget Range</a:t>
                      </a:r>
                      <a:endParaRPr lang="en-US" sz="2400" dirty="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# of Projects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% of Total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&lt; $1M</a:t>
                      </a:r>
                      <a:endParaRPr lang="en-US" sz="2400" dirty="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61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44%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$1 M - $2.99 M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$3 M - $4.99 M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$5 M - $9.9 M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$10 M - $24 M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$25 M - $49 M</a:t>
                      </a:r>
                      <a:endParaRPr lang="en-US" sz="2400" dirty="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1%</a:t>
                      </a:r>
                      <a:endParaRPr lang="en-US" sz="2400" dirty="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$50 M or more</a:t>
                      </a:r>
                      <a:endParaRPr lang="en-US" sz="2400" dirty="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/>
                          <a:ea typeface="Times New Roman"/>
                          <a:cs typeface="Times New Roman"/>
                        </a:rPr>
                        <a:t>1%</a:t>
                      </a:r>
                      <a:endParaRPr lang="en-US" sz="2400" dirty="0">
                        <a:effectLst/>
                        <a:latin typeface="Garamond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70350" y="4194913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</p:spTree>
    <p:extLst>
      <p:ext uri="{BB962C8B-B14F-4D97-AF65-F5344CB8AC3E}">
        <p14:creationId xmlns:p14="http://schemas.microsoft.com/office/powerpoint/2010/main" val="51447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are Pacific climate funds coming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has been funded in the Pacific?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What are current trends in climate finance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does climate finance in the Pacific compare to global trends?</a:t>
            </a:r>
          </a:p>
        </p:txBody>
      </p:sp>
    </p:spTree>
    <p:extLst>
      <p:ext uri="{BB962C8B-B14F-4D97-AF65-F5344CB8AC3E}">
        <p14:creationId xmlns:p14="http://schemas.microsoft.com/office/powerpoint/2010/main" val="3756517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Pacific Climate Change Projects &amp; Funding Over Time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19867976"/>
              </p:ext>
            </p:extLst>
          </p:nvPr>
        </p:nvGraphicFramePr>
        <p:xfrm>
          <a:off x="1832992" y="955387"/>
          <a:ext cx="5278541" cy="3915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89321" y="436883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</p:spTree>
    <p:extLst>
      <p:ext uri="{BB962C8B-B14F-4D97-AF65-F5344CB8AC3E}">
        <p14:creationId xmlns:p14="http://schemas.microsoft.com/office/powerpoint/2010/main" val="127923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Climate Finance Challenges</a:t>
            </a:r>
          </a:p>
          <a:p>
            <a:r>
              <a:rPr lang="en-US" dirty="0"/>
              <a:t>Overview of Climate Finance in the Pacific</a:t>
            </a:r>
          </a:p>
          <a:p>
            <a:r>
              <a:rPr lang="en-US" dirty="0"/>
              <a:t>Next Steps: What I’m Handing 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31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are Pacific climate funds coming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has been funded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current trends in climate finance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1F497D"/>
                </a:solidFill>
              </a:rPr>
              <a:t>How does climate finance in the Pacific compare globally?</a:t>
            </a:r>
          </a:p>
        </p:txBody>
      </p:sp>
    </p:spTree>
    <p:extLst>
      <p:ext uri="{BB962C8B-B14F-4D97-AF65-F5344CB8AC3E}">
        <p14:creationId xmlns:p14="http://schemas.microsoft.com/office/powerpoint/2010/main" val="2823688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125928"/>
              </p:ext>
            </p:extLst>
          </p:nvPr>
        </p:nvGraphicFramePr>
        <p:xfrm>
          <a:off x="41755" y="1485968"/>
          <a:ext cx="3642250" cy="329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0890" y="2329281"/>
            <a:ext cx="6762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70%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Average Project: $1.2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9955" y="3156770"/>
            <a:ext cx="8145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30%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Average Project:</a:t>
            </a:r>
          </a:p>
          <a:p>
            <a:pPr algn="ctr"/>
            <a:r>
              <a:rPr lang="en-US" sz="1100" dirty="0"/>
              <a:t>$2.8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7053" y="4539542"/>
            <a:ext cx="135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OECD, 2013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funds coming from?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Pacific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Globally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45845"/>
              </p:ext>
            </p:extLst>
          </p:nvPr>
        </p:nvGraphicFramePr>
        <p:xfrm>
          <a:off x="3988508" y="1651899"/>
          <a:ext cx="5213570" cy="312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77297" y="1873887"/>
            <a:ext cx="1015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60%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Average Project: $3.4 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4016" y="2701376"/>
            <a:ext cx="1223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40%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Average Project:</a:t>
            </a:r>
          </a:p>
          <a:p>
            <a:pPr algn="ctr"/>
            <a:r>
              <a:rPr lang="en-US" sz="1400" b="1" dirty="0"/>
              <a:t>$13.9 M</a:t>
            </a:r>
          </a:p>
        </p:txBody>
      </p:sp>
    </p:spTree>
    <p:extLst>
      <p:ext uri="{BB962C8B-B14F-4D97-AF65-F5344CB8AC3E}">
        <p14:creationId xmlns:p14="http://schemas.microsoft.com/office/powerpoint/2010/main" val="2371832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Finance Per Capita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11828604"/>
              </p:ext>
            </p:extLst>
          </p:nvPr>
        </p:nvGraphicFramePr>
        <p:xfrm>
          <a:off x="457199" y="876357"/>
          <a:ext cx="6000207" cy="382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22587" y="1081245"/>
            <a:ext cx="20406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$/Pacific Islander:</a:t>
            </a:r>
          </a:p>
          <a:p>
            <a:pPr algn="ctr"/>
            <a:r>
              <a:rPr lang="en-US" sz="6000" b="1" dirty="0"/>
              <a:t>$77</a:t>
            </a:r>
          </a:p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46123" y="2048973"/>
            <a:ext cx="2267509" cy="2277987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/>
              <a:t>Remember…</a:t>
            </a:r>
          </a:p>
          <a:p>
            <a:pPr marL="0" indent="0" algn="ctr">
              <a:buNone/>
            </a:pPr>
            <a:r>
              <a:rPr lang="en-US" sz="1800" dirty="0"/>
              <a:t>Average $/Capita </a:t>
            </a:r>
            <a:br>
              <a:rPr lang="en-US" sz="1800" dirty="0"/>
            </a:br>
            <a:r>
              <a:rPr lang="en-US" sz="1800" dirty="0"/>
              <a:t>(Global, Developing):</a:t>
            </a:r>
          </a:p>
          <a:p>
            <a:pPr marL="0" indent="0" algn="ctr">
              <a:buNone/>
            </a:pPr>
            <a:r>
              <a:rPr lang="en-US" sz="6000" b="1" dirty="0"/>
              <a:t>$7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69775" y="4470611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</p:spTree>
    <p:extLst>
      <p:ext uri="{BB962C8B-B14F-4D97-AF65-F5344CB8AC3E}">
        <p14:creationId xmlns:p14="http://schemas.microsoft.com/office/powerpoint/2010/main" val="854193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947" y="62946"/>
            <a:ext cx="3174582" cy="857250"/>
          </a:xfrm>
        </p:spPr>
        <p:txBody>
          <a:bodyPr/>
          <a:lstStyle/>
          <a:p>
            <a:r>
              <a:rPr lang="en-US" dirty="0"/>
              <a:t>Tuvaluan: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4" y="2365000"/>
            <a:ext cx="5033154" cy="2341174"/>
          </a:xfrm>
        </p:spPr>
        <p:txBody>
          <a:bodyPr>
            <a:normAutofit/>
          </a:bodyPr>
          <a:lstStyle/>
          <a:p>
            <a:r>
              <a:rPr lang="en-US" sz="2800" dirty="0"/>
              <a:t>2013 GDP/capita = $3,861 USD</a:t>
            </a:r>
            <a:br>
              <a:rPr lang="en-US" sz="2800" dirty="0"/>
            </a:br>
            <a:endParaRPr lang="en-US" sz="1200" dirty="0"/>
          </a:p>
          <a:p>
            <a:r>
              <a:rPr lang="en-US" sz="2800" dirty="0"/>
              <a:t>Average household size = 6 </a:t>
            </a:r>
            <a:br>
              <a:rPr lang="en-US" sz="2800" dirty="0"/>
            </a:br>
            <a:r>
              <a:rPr lang="en-US" sz="1200" dirty="0">
                <a:hlinkClick r:id="rId2"/>
              </a:rPr>
              <a:t>(source)</a:t>
            </a:r>
            <a:endParaRPr lang="en-US" sz="1200" dirty="0"/>
          </a:p>
          <a:p>
            <a:r>
              <a:rPr lang="en-US" sz="2800" dirty="0"/>
              <a:t>$9,462 USD/Household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88" y="1870132"/>
            <a:ext cx="3786262" cy="2836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57738" y="795340"/>
            <a:ext cx="37025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$1,577 USD</a:t>
            </a:r>
          </a:p>
          <a:p>
            <a:pPr algn="ctr"/>
            <a:r>
              <a:rPr lang="en-US" sz="3200" dirty="0"/>
              <a:t>in climate finance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" name="Curved Right Arrow 9"/>
          <p:cNvSpPr/>
          <p:nvPr/>
        </p:nvSpPr>
        <p:spPr>
          <a:xfrm>
            <a:off x="5071661" y="1018697"/>
            <a:ext cx="962893" cy="170286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3" y="183478"/>
            <a:ext cx="3261839" cy="21713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" y="4567674"/>
            <a:ext cx="240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Image Source: </a:t>
            </a:r>
            <a:r>
              <a:rPr lang="en-US" sz="1200" dirty="0">
                <a:hlinkClick r:id="rId5"/>
              </a:rPr>
              <a:t>National Geographic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4997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Finance Per Land &amp; Sea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581" y="1168289"/>
            <a:ext cx="5211117" cy="3555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9403" y="4529395"/>
            <a:ext cx="134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Image Source: </a:t>
            </a:r>
            <a:r>
              <a:rPr lang="en-US" sz="1200" dirty="0">
                <a:hlinkClick r:id="rId4"/>
              </a:rPr>
              <a:t>SPC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3621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2813701"/>
              </p:ext>
            </p:extLst>
          </p:nvPr>
        </p:nvGraphicFramePr>
        <p:xfrm>
          <a:off x="127591" y="867957"/>
          <a:ext cx="5486400" cy="407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Climate Finance Per Land &amp; Sea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0680" y="1330061"/>
            <a:ext cx="14616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$/km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  <a:p>
            <a:pPr algn="ctr"/>
            <a:r>
              <a:rPr lang="en-US" sz="6000" b="1" dirty="0"/>
              <a:t>$38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9321" y="4368834"/>
            <a:ext cx="182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PCCP, 2002-2013</a:t>
            </a:r>
          </a:p>
        </p:txBody>
      </p:sp>
    </p:spTree>
    <p:extLst>
      <p:ext uri="{BB962C8B-B14F-4D97-AF65-F5344CB8AC3E}">
        <p14:creationId xmlns:p14="http://schemas.microsoft.com/office/powerpoint/2010/main" val="35499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Overview of Climate Finance in the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87422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are Pacific climate funds coming from?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Where have climate funds gone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has been funded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are current trends in climate finance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are climate funds structured in the Pacific?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How does climate finance in the Pacific compare globally?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1F497D"/>
                </a:solidFill>
              </a:rPr>
              <a:t>What’s missing?</a:t>
            </a:r>
          </a:p>
        </p:txBody>
      </p:sp>
    </p:spTree>
    <p:extLst>
      <p:ext uri="{BB962C8B-B14F-4D97-AF65-F5344CB8AC3E}">
        <p14:creationId xmlns:p14="http://schemas.microsoft.com/office/powerpoint/2010/main" val="4271612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Third Dimension: Impact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Private Sector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Philanthropy</a:t>
            </a:r>
          </a:p>
          <a:p>
            <a:r>
              <a:rPr lang="en-US" dirty="0"/>
              <a:t>Private Sector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6265614"/>
              </p:ext>
            </p:extLst>
          </p:nvPr>
        </p:nvGraphicFramePr>
        <p:xfrm>
          <a:off x="457200" y="1630363"/>
          <a:ext cx="4040188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 descr="Screen Shot 2014-12-03 at 12.11.3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6" t="19630" r="22685" b="8519"/>
          <a:stretch/>
        </p:blipFill>
        <p:spPr>
          <a:xfrm>
            <a:off x="5414532" y="2625044"/>
            <a:ext cx="2090059" cy="251845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04591" y="4131550"/>
            <a:ext cx="770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504591" y="4324687"/>
            <a:ext cx="7707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04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Finance Challenges</a:t>
            </a:r>
          </a:p>
          <a:p>
            <a:r>
              <a:rPr lang="en-US" dirty="0"/>
              <a:t>Overview of Climate Finance in the Pacific</a:t>
            </a:r>
          </a:p>
          <a:p>
            <a:r>
              <a:rPr lang="en-US" b="1" dirty="0">
                <a:solidFill>
                  <a:srgbClr val="4F81BD"/>
                </a:solidFill>
              </a:rPr>
              <a:t>Next Steps: What I’m Handing Off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76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What I’m Handing Off</a:t>
            </a:r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>
              <a:buFont typeface="Wingdings" charset="2"/>
              <a:buChar char="ü"/>
            </a:pPr>
            <a:r>
              <a:rPr lang="en-US" dirty="0"/>
              <a:t>Donor Database</a:t>
            </a:r>
          </a:p>
          <a:p>
            <a:pPr fontAlgn="ctr">
              <a:buFont typeface="Wingdings" charset="2"/>
              <a:buChar char="ü"/>
            </a:pPr>
            <a:r>
              <a:rPr lang="en-US" dirty="0"/>
              <a:t>Climate Finance Flows Architecture</a:t>
            </a:r>
          </a:p>
          <a:p>
            <a:pPr fontAlgn="ctr">
              <a:buFont typeface="Wingdings" charset="2"/>
              <a:buChar char="ü"/>
            </a:pPr>
            <a:r>
              <a:rPr lang="en-US" dirty="0"/>
              <a:t>PCCP Projects Database Additions</a:t>
            </a:r>
          </a:p>
          <a:p>
            <a:pPr fontAlgn="ctr">
              <a:buFont typeface="Wingdings" charset="2"/>
              <a:buChar char="ü"/>
            </a:pPr>
            <a:r>
              <a:rPr lang="en-US" dirty="0"/>
              <a:t>Pacific Climate Finance Report, Data</a:t>
            </a:r>
          </a:p>
          <a:p>
            <a:pPr fontAlgn="ctr">
              <a:buFont typeface="Wingdings" charset="2"/>
              <a:buChar char="ü"/>
            </a:pPr>
            <a:r>
              <a:rPr lang="en-US" dirty="0"/>
              <a:t>Pacific Climate Finance Briefing (2 Page)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…Memo on Private Finance for the Pacific</a:t>
            </a:r>
          </a:p>
        </p:txBody>
      </p:sp>
    </p:spTree>
    <p:extLst>
      <p:ext uri="{BB962C8B-B14F-4D97-AF65-F5344CB8AC3E}">
        <p14:creationId xmlns:p14="http://schemas.microsoft.com/office/powerpoint/2010/main" val="277440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Finance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Defining “Climate Finance”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Fuzzy Boundaries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Non-Standard Data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42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Faafetai</a:t>
            </a:r>
            <a:r>
              <a:rPr lang="en-US" dirty="0"/>
              <a:t> Lava!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659519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SPREP </a:t>
            </a:r>
          </a:p>
          <a:p>
            <a:r>
              <a:rPr lang="en-US" dirty="0"/>
              <a:t>SPREP Climate Change Division</a:t>
            </a:r>
          </a:p>
          <a:p>
            <a:r>
              <a:rPr lang="en-US" dirty="0"/>
              <a:t>Steve Newman, </a:t>
            </a:r>
            <a:r>
              <a:rPr lang="en-US" dirty="0" err="1"/>
              <a:t>BioDiversity</a:t>
            </a:r>
            <a:r>
              <a:rPr lang="en-US" dirty="0"/>
              <a:t> International</a:t>
            </a:r>
          </a:p>
          <a:p>
            <a:r>
              <a:rPr lang="en-US" dirty="0">
                <a:hlinkClick r:id="rId2"/>
              </a:rPr>
              <a:t>Climate Funds Update</a:t>
            </a:r>
            <a:endParaRPr lang="en-US" dirty="0"/>
          </a:p>
          <a:p>
            <a:r>
              <a:rPr lang="en-US" dirty="0" err="1"/>
              <a:t>Posa</a:t>
            </a:r>
            <a:r>
              <a:rPr lang="en-US" dirty="0"/>
              <a:t> &amp; </a:t>
            </a:r>
            <a:r>
              <a:rPr lang="en-US" dirty="0" err="1"/>
              <a:t>Pualele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460" b="36228"/>
          <a:stretch/>
        </p:blipFill>
        <p:spPr>
          <a:xfrm>
            <a:off x="4397824" y="1200151"/>
            <a:ext cx="4288976" cy="328011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816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#1: Defining Climate Finance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678" y="1063229"/>
            <a:ext cx="5102688" cy="3316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3246" y="4428338"/>
            <a:ext cx="258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Source: </a:t>
            </a:r>
            <a:r>
              <a:rPr lang="en-US" sz="1600" dirty="0">
                <a:hlinkClick r:id="rId3"/>
              </a:rPr>
              <a:t>UNFCCC</a:t>
            </a:r>
            <a:r>
              <a:rPr lang="en-US" sz="1600" dirty="0"/>
              <a:t>,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2024678" y="3259248"/>
            <a:ext cx="5102688" cy="103049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82615" y="2947701"/>
            <a:ext cx="3844751" cy="299564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16031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Major Types of Climate Finance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40789" y="2847419"/>
            <a:ext cx="5734514" cy="1477005"/>
          </a:xfrm>
          <a:prstGeom prst="roundRect">
            <a:avLst/>
          </a:prstGeom>
          <a:noFill/>
          <a:ln w="76200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#2: Fuzzy Boundaries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624455"/>
              </p:ext>
            </p:extLst>
          </p:nvPr>
        </p:nvGraphicFramePr>
        <p:xfrm>
          <a:off x="0" y="1285781"/>
          <a:ext cx="9157955" cy="1171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6553200" imgH="838200" progId="Word.Document.12">
                  <p:embed/>
                </p:oleObj>
              </mc:Choice>
              <mc:Fallback>
                <p:oleObj name="Document" r:id="rId3" imgW="6553200" imgH="83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85781"/>
                        <a:ext cx="9157955" cy="1171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25674" b="29403"/>
          <a:stretch/>
        </p:blipFill>
        <p:spPr>
          <a:xfrm>
            <a:off x="572154" y="2457147"/>
            <a:ext cx="3012212" cy="191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67909" y="2652558"/>
            <a:ext cx="3963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“Climate finance is really ODA with a climate flavor.”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7910" y="3938271"/>
            <a:ext cx="396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-Simon Wilson</a:t>
            </a:r>
          </a:p>
          <a:p>
            <a:pPr algn="r"/>
            <a:r>
              <a:rPr lang="en-US" dirty="0"/>
              <a:t>(Smart Climate Finance WG Member)</a:t>
            </a:r>
          </a:p>
        </p:txBody>
      </p:sp>
    </p:spTree>
    <p:extLst>
      <p:ext uri="{BB962C8B-B14F-4D97-AF65-F5344CB8AC3E}">
        <p14:creationId xmlns:p14="http://schemas.microsoft.com/office/powerpoint/2010/main" val="52063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#3: Data Collection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254151"/>
              </p:ext>
            </p:extLst>
          </p:nvPr>
        </p:nvGraphicFramePr>
        <p:xfrm>
          <a:off x="223280" y="1200150"/>
          <a:ext cx="8721861" cy="3544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Pacific</a:t>
                      </a:r>
                      <a:r>
                        <a:rPr lang="en-US" sz="1400" baseline="0" dirty="0"/>
                        <a:t> Climate Change Portal (PCCP)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Climate</a:t>
                      </a:r>
                      <a:r>
                        <a:rPr lang="en-US" sz="1400" baseline="0" dirty="0"/>
                        <a:t> Finance Update (CFU)</a:t>
                      </a:r>
                      <a:endParaRPr lang="en-US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Organization for Economic  Cooperation and Development</a:t>
                      </a:r>
                      <a:r>
                        <a:rPr lang="en-US" sz="1400" baseline="0" dirty="0"/>
                        <a:t> (OECD)</a:t>
                      </a:r>
                      <a:endParaRPr lang="en-US" sz="1400" dirty="0"/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Regions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 PSIDS</a:t>
                      </a:r>
                      <a:r>
                        <a:rPr lang="en-US" sz="1400" baseline="0" dirty="0"/>
                        <a:t> / </a:t>
                      </a:r>
                      <a:r>
                        <a:rPr lang="en-US" sz="1400" dirty="0"/>
                        <a:t>SPREP Member</a:t>
                      </a:r>
                      <a:r>
                        <a:rPr lang="en-US" sz="1400" baseline="0" dirty="0"/>
                        <a:t> Countries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“Asia and</a:t>
                      </a:r>
                      <a:r>
                        <a:rPr lang="en-US" sz="1400" baseline="0" dirty="0"/>
                        <a:t> the Pacific”</a:t>
                      </a:r>
                    </a:p>
                    <a:p>
                      <a:r>
                        <a:rPr lang="en-US" sz="1400" baseline="0" dirty="0"/>
                        <a:t>  +Timor </a:t>
                      </a:r>
                      <a:r>
                        <a:rPr lang="en-US" sz="1400" baseline="0" dirty="0" err="1"/>
                        <a:t>Leste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“Oceania”</a:t>
                      </a:r>
                    </a:p>
                    <a:p>
                      <a:r>
                        <a:rPr lang="en-US" sz="1400" dirty="0"/>
                        <a:t>  (+Tokelau +Wallis-Futuna</a:t>
                      </a:r>
                      <a:r>
                        <a:rPr lang="en-US" sz="1400" baseline="0" dirty="0"/>
                        <a:t> = .5%)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494">
                <a:tc>
                  <a:txBody>
                    <a:bodyPr/>
                    <a:lstStyle/>
                    <a:p>
                      <a:r>
                        <a:rPr lang="en-US" sz="1400" b="1" dirty="0"/>
                        <a:t>Sectors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linkClick r:id="rId2"/>
                        </a:rPr>
                        <a:t>OECD</a:t>
                      </a:r>
                      <a:r>
                        <a:rPr lang="en-US" sz="1400" baseline="0" dirty="0">
                          <a:hlinkClick r:id="rId2"/>
                        </a:rPr>
                        <a:t> Sector Classification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2"/>
                        </a:rPr>
                        <a:t>OECD</a:t>
                      </a:r>
                      <a:r>
                        <a:rPr lang="en-US" sz="1400" baseline="0" dirty="0">
                          <a:hlinkClick r:id="rId2"/>
                        </a:rPr>
                        <a:t> Sector Classification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198">
                <a:tc>
                  <a:txBody>
                    <a:bodyPr/>
                    <a:lstStyle/>
                    <a:p>
                      <a:r>
                        <a:rPr lang="en-US" sz="1400" b="1" dirty="0"/>
                        <a:t>Climate Change Objective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hlinkClick r:id="rId3"/>
                        </a:rPr>
                        <a:t>PIFACC Themes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Adaptation, Mitigation, REDD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Adaptation, Mitigation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26">
                <a:tc>
                  <a:txBody>
                    <a:bodyPr/>
                    <a:lstStyle/>
                    <a:p>
                      <a:r>
                        <a:rPr lang="en-US" sz="1400" b="1" dirty="0"/>
                        <a:t>Project Budget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 project</a:t>
                      </a:r>
                      <a:r>
                        <a:rPr lang="en-US" sz="1400" baseline="0" dirty="0"/>
                        <a:t> budget </a:t>
                      </a:r>
                      <a:r>
                        <a:rPr lang="en-US" sz="1400" b="1" baseline="0" dirty="0"/>
                        <a:t>(including co-financing)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Amount approved</a:t>
                      </a:r>
                      <a:r>
                        <a:rPr lang="en-US" sz="1400" baseline="0" dirty="0"/>
                        <a:t> from aid organization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Amount approved</a:t>
                      </a:r>
                      <a:r>
                        <a:rPr lang="en-US" sz="1400" baseline="0" dirty="0"/>
                        <a:t> from aid organization</a:t>
                      </a:r>
                      <a:r>
                        <a:rPr lang="en-US" sz="1400" b="1" baseline="0" dirty="0"/>
                        <a:t>; % that is climate related</a:t>
                      </a:r>
                      <a:endParaRPr lang="en-US" sz="1400" b="1" dirty="0"/>
                    </a:p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Tracking Method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Project-by-project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Fund-by-Fund (24</a:t>
                      </a:r>
                      <a:r>
                        <a:rPr lang="en-US" sz="1400" baseline="0" dirty="0"/>
                        <a:t> different funds, mostly multilateral)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Reporting required by UN, which includes  a </a:t>
                      </a:r>
                      <a:r>
                        <a:rPr lang="en-US" sz="1400" dirty="0"/>
                        <a:t>% of “Core Funding”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/>
                        <a:t>Time Period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2002-2013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2002-2013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2013 (complete</a:t>
                      </a:r>
                      <a:r>
                        <a:rPr lang="en-US" sz="1400" baseline="0" dirty="0"/>
                        <a:t> data)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51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PCCP compare?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536731"/>
              </p:ext>
            </p:extLst>
          </p:nvPr>
        </p:nvGraphicFramePr>
        <p:xfrm>
          <a:off x="385320" y="1535661"/>
          <a:ext cx="8483135" cy="193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0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Pacific</a:t>
                      </a:r>
                      <a:r>
                        <a:rPr lang="en-US" sz="1400" baseline="0" dirty="0"/>
                        <a:t> Climate Change Portal (PCCP)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Climate</a:t>
                      </a:r>
                      <a:r>
                        <a:rPr lang="en-US" sz="1400" baseline="0" dirty="0"/>
                        <a:t> Finance Update (CFU)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Organization for Economic  Cooperation and Development</a:t>
                      </a:r>
                      <a:r>
                        <a:rPr lang="en-US" sz="1400" baseline="0" dirty="0"/>
                        <a:t> (OECD)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Amount of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2400" b="1" u="sng" baseline="0" dirty="0"/>
                        <a:t>Pacific </a:t>
                      </a:r>
                      <a:r>
                        <a:rPr lang="en-US" sz="1400" b="1" baseline="0" dirty="0"/>
                        <a:t>Climate Finance Approved</a:t>
                      </a:r>
                      <a:r>
                        <a:rPr lang="en-US" sz="1400" b="1" dirty="0"/>
                        <a:t> in </a:t>
                      </a:r>
                      <a:r>
                        <a:rPr lang="en-US" sz="2400" b="1" dirty="0"/>
                        <a:t>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$96 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$74 M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$474 M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277702" y="2851842"/>
            <a:ext cx="2494909" cy="2156854"/>
            <a:chOff x="6277702" y="2851842"/>
            <a:chExt cx="2494909" cy="2156854"/>
          </a:xfrm>
        </p:grpSpPr>
        <p:sp>
          <p:nvSpPr>
            <p:cNvPr id="6" name="Explosion 1 5"/>
            <p:cNvSpPr/>
            <p:nvPr/>
          </p:nvSpPr>
          <p:spPr>
            <a:xfrm>
              <a:off x="6277702" y="2851842"/>
              <a:ext cx="2494909" cy="2156854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13152" y="3307178"/>
              <a:ext cx="19408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5 x’s greater!</a:t>
              </a:r>
            </a:p>
          </p:txBody>
        </p:sp>
      </p:grpSp>
      <p:sp>
        <p:nvSpPr>
          <p:cNvPr id="8" name="Multiply 7"/>
          <p:cNvSpPr/>
          <p:nvPr/>
        </p:nvSpPr>
        <p:spPr>
          <a:xfrm>
            <a:off x="3806199" y="2243823"/>
            <a:ext cx="1785072" cy="945895"/>
          </a:xfrm>
          <a:prstGeom prst="mathMultiply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8599" y="3726769"/>
            <a:ext cx="5378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Guess how much climate finance OECD announced in 2013!!!</a:t>
            </a:r>
          </a:p>
        </p:txBody>
      </p:sp>
    </p:spTree>
    <p:extLst>
      <p:ext uri="{BB962C8B-B14F-4D97-AF65-F5344CB8AC3E}">
        <p14:creationId xmlns:p14="http://schemas.microsoft.com/office/powerpoint/2010/main" val="290263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theme/theme1.xml><?xml version="1.0" encoding="utf-8"?>
<a:theme xmlns:a="http://schemas.openxmlformats.org/drawingml/2006/main" name="Yal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S-blue-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Yale PPT template.thmx</Template>
  <TotalTime>4708</TotalTime>
  <Words>1392</Words>
  <Application>Microsoft Office PowerPoint</Application>
  <PresentationFormat>On-screen Show (16:9)</PresentationFormat>
  <Paragraphs>300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Garamond</vt:lpstr>
      <vt:lpstr>Georgia</vt:lpstr>
      <vt:lpstr>Wingdings</vt:lpstr>
      <vt:lpstr>Yale PPT template</vt:lpstr>
      <vt:lpstr>1_FES-blue-wide</vt:lpstr>
      <vt:lpstr>Document</vt:lpstr>
      <vt:lpstr>Pacific Climate Finance   Marguerite Harden SPREP July 24, 2015</vt:lpstr>
      <vt:lpstr>Agenda</vt:lpstr>
      <vt:lpstr>Agenda</vt:lpstr>
      <vt:lpstr>Climate Finance Challenges</vt:lpstr>
      <vt:lpstr>Challenge #1: Defining Climate Finance</vt:lpstr>
      <vt:lpstr>Two Major Types of Climate Finance</vt:lpstr>
      <vt:lpstr>Challenge #2: Fuzzy Boundaries</vt:lpstr>
      <vt:lpstr>Challenge #3: Data Collection</vt:lpstr>
      <vt:lpstr>How does the PCCP compare?</vt:lpstr>
      <vt:lpstr>How does the Pacific compare globally?</vt:lpstr>
      <vt:lpstr>Global Climate (Development) Finance</vt:lpstr>
      <vt:lpstr>Agenda</vt:lpstr>
      <vt:lpstr>Overview of Climate Finance in the Pacific</vt:lpstr>
      <vt:lpstr>Overview of Climate Finance in the Pacific</vt:lpstr>
      <vt:lpstr>Climate Finance Flows</vt:lpstr>
      <vt:lpstr>Donor Directory</vt:lpstr>
      <vt:lpstr>Donor Directory</vt:lpstr>
      <vt:lpstr>…Where have Pacific climate funds come from?</vt:lpstr>
      <vt:lpstr>PowerPoint Presentation</vt:lpstr>
      <vt:lpstr>PowerPoint Presentation</vt:lpstr>
      <vt:lpstr>Overview of Climate Finance in the Pacific</vt:lpstr>
      <vt:lpstr>PowerPoint Presentation</vt:lpstr>
      <vt:lpstr>Top 10 Recipient Countries of Climate Finance</vt:lpstr>
      <vt:lpstr>Overview of Climate Finance in the Pacific</vt:lpstr>
      <vt:lpstr>What is being funded?</vt:lpstr>
      <vt:lpstr>Overview of Climate Finance in the Pacific</vt:lpstr>
      <vt:lpstr>Grants:</vt:lpstr>
      <vt:lpstr>Overview of Climate Finance in the Pacific</vt:lpstr>
      <vt:lpstr>Pacific Climate Change Projects &amp; Funding Over Time</vt:lpstr>
      <vt:lpstr>Overview of Climate Finance in the Pacific</vt:lpstr>
      <vt:lpstr>Where are funds coming from?</vt:lpstr>
      <vt:lpstr>Climate Finance Per Capita</vt:lpstr>
      <vt:lpstr>Tuvaluan:</vt:lpstr>
      <vt:lpstr>Climate Finance Per Land &amp; Sea Area</vt:lpstr>
      <vt:lpstr>Climate Finance Per Land &amp; Sea Area</vt:lpstr>
      <vt:lpstr>Overview of Climate Finance in the Pacific</vt:lpstr>
      <vt:lpstr>What’s Missing?</vt:lpstr>
      <vt:lpstr>Agenda</vt:lpstr>
      <vt:lpstr>Next Steps: What I’m Handing Off</vt:lpstr>
      <vt:lpstr>Faafetai Lava!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Finance at SPREP</dc:title>
  <dc:creator>Marguerite Harden</dc:creator>
  <cp:lastModifiedBy>Peter McDonald</cp:lastModifiedBy>
  <cp:revision>32</cp:revision>
  <dcterms:created xsi:type="dcterms:W3CDTF">2015-07-20T20:47:34Z</dcterms:created>
  <dcterms:modified xsi:type="dcterms:W3CDTF">2019-09-23T00:24:27Z</dcterms:modified>
</cp:coreProperties>
</file>